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76" r:id="rId2"/>
    <p:sldId id="257" r:id="rId3"/>
    <p:sldId id="269" r:id="rId4"/>
    <p:sldId id="270" r:id="rId5"/>
    <p:sldId id="271" r:id="rId6"/>
    <p:sldId id="261" r:id="rId7"/>
    <p:sldId id="262" r:id="rId8"/>
    <p:sldId id="264" r:id="rId9"/>
    <p:sldId id="273" r:id="rId10"/>
    <p:sldId id="265" r:id="rId11"/>
    <p:sldId id="266" r:id="rId12"/>
    <p:sldId id="277" r:id="rId13"/>
    <p:sldId id="278" r:id="rId14"/>
    <p:sldId id="279" r:id="rId15"/>
    <p:sldId id="268" r:id="rId16"/>
    <p:sldId id="280" r:id="rId17"/>
    <p:sldId id="281" r:id="rId18"/>
    <p:sldId id="282" r:id="rId19"/>
    <p:sldId id="267" r:id="rId20"/>
    <p:sldId id="274"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CCF34DC-8BEF-4174-86B2-C85E510A1F6B}" v="28" dt="2022-11-06T10:30:11.728"/>
    <p1510:client id="{FBDEB618-20AA-473A-9417-6E0E734940F5}" v="33" dt="2022-11-05T13:21:28.33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jpeg>
</file>

<file path=ppt/media/image11.jpeg>
</file>

<file path=ppt/media/image12.png>
</file>

<file path=ppt/media/image13.jpeg>
</file>

<file path=ppt/media/image14.png>
</file>

<file path=ppt/media/image15.jpg>
</file>

<file path=ppt/media/image16.jpg>
</file>

<file path=ppt/media/image17.png>
</file>

<file path=ppt/media/image2.png>
</file>

<file path=ppt/media/image3.png>
</file>

<file path=ppt/media/image4.jpg>
</file>

<file path=ppt/media/image5.png>
</file>

<file path=ppt/media/image6.png>
</file>

<file path=ppt/media/image7.png>
</file>

<file path=ppt/media/image8.jpg>
</file>

<file path=ppt/media/image9.jp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30D956-9B36-9BCF-08F6-30067082AE1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75E9D8B7-7AF4-1109-8AE6-628EBF6B8FE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4F1B8AD1-C997-9DB4-2CD7-1EC51053233A}"/>
              </a:ext>
            </a:extLst>
          </p:cNvPr>
          <p:cNvSpPr>
            <a:spLocks noGrp="1"/>
          </p:cNvSpPr>
          <p:nvPr>
            <p:ph type="dt" sz="half" idx="10"/>
          </p:nvPr>
        </p:nvSpPr>
        <p:spPr/>
        <p:txBody>
          <a:bodyPr/>
          <a:lstStyle/>
          <a:p>
            <a:fld id="{25B65039-8AD0-4D8F-93E3-7B03996C4070}" type="datetimeFigureOut">
              <a:rPr lang="en-IN" smtClean="0"/>
              <a:t>08-11-2022</a:t>
            </a:fld>
            <a:endParaRPr lang="en-IN"/>
          </a:p>
        </p:txBody>
      </p:sp>
      <p:sp>
        <p:nvSpPr>
          <p:cNvPr id="5" name="Footer Placeholder 4">
            <a:extLst>
              <a:ext uri="{FF2B5EF4-FFF2-40B4-BE49-F238E27FC236}">
                <a16:creationId xmlns:a16="http://schemas.microsoft.com/office/drawing/2014/main" id="{535D52FD-7F41-34F3-928D-092E74AE56D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041DEA2-F2BF-BC7A-7ED6-013527F21A00}"/>
              </a:ext>
            </a:extLst>
          </p:cNvPr>
          <p:cNvSpPr>
            <a:spLocks noGrp="1"/>
          </p:cNvSpPr>
          <p:nvPr>
            <p:ph type="sldNum" sz="quarter" idx="12"/>
          </p:nvPr>
        </p:nvSpPr>
        <p:spPr/>
        <p:txBody>
          <a:bodyPr/>
          <a:lstStyle/>
          <a:p>
            <a:fld id="{E1C6311C-12D5-4A9B-8495-33AB2FA862DB}" type="slidenum">
              <a:rPr lang="en-IN" smtClean="0"/>
              <a:t>‹#›</a:t>
            </a:fld>
            <a:endParaRPr lang="en-IN"/>
          </a:p>
        </p:txBody>
      </p:sp>
    </p:spTree>
    <p:extLst>
      <p:ext uri="{BB962C8B-B14F-4D97-AF65-F5344CB8AC3E}">
        <p14:creationId xmlns:p14="http://schemas.microsoft.com/office/powerpoint/2010/main" val="29057868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32431B-72D2-7D64-1B26-21712CA448D4}"/>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372D60F-301E-893F-584D-C20906F661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A85F306-BA0C-0454-6B59-010E48C28B2A}"/>
              </a:ext>
            </a:extLst>
          </p:cNvPr>
          <p:cNvSpPr>
            <a:spLocks noGrp="1"/>
          </p:cNvSpPr>
          <p:nvPr>
            <p:ph type="dt" sz="half" idx="10"/>
          </p:nvPr>
        </p:nvSpPr>
        <p:spPr/>
        <p:txBody>
          <a:bodyPr/>
          <a:lstStyle/>
          <a:p>
            <a:fld id="{25B65039-8AD0-4D8F-93E3-7B03996C4070}" type="datetimeFigureOut">
              <a:rPr lang="en-IN" smtClean="0"/>
              <a:t>08-11-2022</a:t>
            </a:fld>
            <a:endParaRPr lang="en-IN"/>
          </a:p>
        </p:txBody>
      </p:sp>
      <p:sp>
        <p:nvSpPr>
          <p:cNvPr id="5" name="Footer Placeholder 4">
            <a:extLst>
              <a:ext uri="{FF2B5EF4-FFF2-40B4-BE49-F238E27FC236}">
                <a16:creationId xmlns:a16="http://schemas.microsoft.com/office/drawing/2014/main" id="{31DB0DB7-A869-DE25-EB10-B490455D09E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3581803-7231-255F-B768-874881EB9297}"/>
              </a:ext>
            </a:extLst>
          </p:cNvPr>
          <p:cNvSpPr>
            <a:spLocks noGrp="1"/>
          </p:cNvSpPr>
          <p:nvPr>
            <p:ph type="sldNum" sz="quarter" idx="12"/>
          </p:nvPr>
        </p:nvSpPr>
        <p:spPr/>
        <p:txBody>
          <a:bodyPr/>
          <a:lstStyle/>
          <a:p>
            <a:fld id="{E1C6311C-12D5-4A9B-8495-33AB2FA862DB}" type="slidenum">
              <a:rPr lang="en-IN" smtClean="0"/>
              <a:t>‹#›</a:t>
            </a:fld>
            <a:endParaRPr lang="en-IN"/>
          </a:p>
        </p:txBody>
      </p:sp>
    </p:spTree>
    <p:extLst>
      <p:ext uri="{BB962C8B-B14F-4D97-AF65-F5344CB8AC3E}">
        <p14:creationId xmlns:p14="http://schemas.microsoft.com/office/powerpoint/2010/main" val="18306076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89816ED-9E9F-6C33-90FC-292165F7F8C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426B6E8-AD0F-C5A0-CBE0-AD6DA571905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A41303A-2312-F4A8-9A38-BACD2863DBC7}"/>
              </a:ext>
            </a:extLst>
          </p:cNvPr>
          <p:cNvSpPr>
            <a:spLocks noGrp="1"/>
          </p:cNvSpPr>
          <p:nvPr>
            <p:ph type="dt" sz="half" idx="10"/>
          </p:nvPr>
        </p:nvSpPr>
        <p:spPr/>
        <p:txBody>
          <a:bodyPr/>
          <a:lstStyle/>
          <a:p>
            <a:fld id="{25B65039-8AD0-4D8F-93E3-7B03996C4070}" type="datetimeFigureOut">
              <a:rPr lang="en-IN" smtClean="0"/>
              <a:t>08-11-2022</a:t>
            </a:fld>
            <a:endParaRPr lang="en-IN"/>
          </a:p>
        </p:txBody>
      </p:sp>
      <p:sp>
        <p:nvSpPr>
          <p:cNvPr id="5" name="Footer Placeholder 4">
            <a:extLst>
              <a:ext uri="{FF2B5EF4-FFF2-40B4-BE49-F238E27FC236}">
                <a16:creationId xmlns:a16="http://schemas.microsoft.com/office/drawing/2014/main" id="{BA8D06A9-1741-3875-311C-D3285D9C4DF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056C07D-94FC-1913-1F3A-E237A541EFB2}"/>
              </a:ext>
            </a:extLst>
          </p:cNvPr>
          <p:cNvSpPr>
            <a:spLocks noGrp="1"/>
          </p:cNvSpPr>
          <p:nvPr>
            <p:ph type="sldNum" sz="quarter" idx="12"/>
          </p:nvPr>
        </p:nvSpPr>
        <p:spPr/>
        <p:txBody>
          <a:bodyPr/>
          <a:lstStyle/>
          <a:p>
            <a:fld id="{E1C6311C-12D5-4A9B-8495-33AB2FA862DB}" type="slidenum">
              <a:rPr lang="en-IN" smtClean="0"/>
              <a:t>‹#›</a:t>
            </a:fld>
            <a:endParaRPr lang="en-IN"/>
          </a:p>
        </p:txBody>
      </p:sp>
    </p:spTree>
    <p:extLst>
      <p:ext uri="{BB962C8B-B14F-4D97-AF65-F5344CB8AC3E}">
        <p14:creationId xmlns:p14="http://schemas.microsoft.com/office/powerpoint/2010/main" val="20779355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9B3B8-5EC6-6246-7DF1-60F318836D37}"/>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18A8140-9DFC-B08A-AE98-10A6611AD93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925D00F-10D9-DDB6-533A-E26BB579E4C1}"/>
              </a:ext>
            </a:extLst>
          </p:cNvPr>
          <p:cNvSpPr>
            <a:spLocks noGrp="1"/>
          </p:cNvSpPr>
          <p:nvPr>
            <p:ph type="dt" sz="half" idx="10"/>
          </p:nvPr>
        </p:nvSpPr>
        <p:spPr/>
        <p:txBody>
          <a:bodyPr/>
          <a:lstStyle/>
          <a:p>
            <a:fld id="{25B65039-8AD0-4D8F-93E3-7B03996C4070}" type="datetimeFigureOut">
              <a:rPr lang="en-IN" smtClean="0"/>
              <a:t>08-11-2022</a:t>
            </a:fld>
            <a:endParaRPr lang="en-IN"/>
          </a:p>
        </p:txBody>
      </p:sp>
      <p:sp>
        <p:nvSpPr>
          <p:cNvPr id="5" name="Footer Placeholder 4">
            <a:extLst>
              <a:ext uri="{FF2B5EF4-FFF2-40B4-BE49-F238E27FC236}">
                <a16:creationId xmlns:a16="http://schemas.microsoft.com/office/drawing/2014/main" id="{6E83FCB5-0BE2-9B22-B4D2-6381FC29C7B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E64959C-408F-9906-9ACC-66BDA47AA377}"/>
              </a:ext>
            </a:extLst>
          </p:cNvPr>
          <p:cNvSpPr>
            <a:spLocks noGrp="1"/>
          </p:cNvSpPr>
          <p:nvPr>
            <p:ph type="sldNum" sz="quarter" idx="12"/>
          </p:nvPr>
        </p:nvSpPr>
        <p:spPr/>
        <p:txBody>
          <a:bodyPr/>
          <a:lstStyle/>
          <a:p>
            <a:fld id="{E1C6311C-12D5-4A9B-8495-33AB2FA862DB}" type="slidenum">
              <a:rPr lang="en-IN" smtClean="0"/>
              <a:t>‹#›</a:t>
            </a:fld>
            <a:endParaRPr lang="en-IN"/>
          </a:p>
        </p:txBody>
      </p:sp>
    </p:spTree>
    <p:extLst>
      <p:ext uri="{BB962C8B-B14F-4D97-AF65-F5344CB8AC3E}">
        <p14:creationId xmlns:p14="http://schemas.microsoft.com/office/powerpoint/2010/main" val="29905632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9D9AD5-725C-0898-F8BC-0C453FC443F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EC21548D-5BFA-A885-881B-2CAC880A5AA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15B5F66-F08E-F560-F6C9-230540B8961B}"/>
              </a:ext>
            </a:extLst>
          </p:cNvPr>
          <p:cNvSpPr>
            <a:spLocks noGrp="1"/>
          </p:cNvSpPr>
          <p:nvPr>
            <p:ph type="dt" sz="half" idx="10"/>
          </p:nvPr>
        </p:nvSpPr>
        <p:spPr/>
        <p:txBody>
          <a:bodyPr/>
          <a:lstStyle/>
          <a:p>
            <a:fld id="{25B65039-8AD0-4D8F-93E3-7B03996C4070}" type="datetimeFigureOut">
              <a:rPr lang="en-IN" smtClean="0"/>
              <a:t>08-11-2022</a:t>
            </a:fld>
            <a:endParaRPr lang="en-IN"/>
          </a:p>
        </p:txBody>
      </p:sp>
      <p:sp>
        <p:nvSpPr>
          <p:cNvPr id="5" name="Footer Placeholder 4">
            <a:extLst>
              <a:ext uri="{FF2B5EF4-FFF2-40B4-BE49-F238E27FC236}">
                <a16:creationId xmlns:a16="http://schemas.microsoft.com/office/drawing/2014/main" id="{B4D44FB8-C509-9929-72E2-52E8F068C35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6BCCE83-1F7C-FE73-6C4A-CE006FBAECE6}"/>
              </a:ext>
            </a:extLst>
          </p:cNvPr>
          <p:cNvSpPr>
            <a:spLocks noGrp="1"/>
          </p:cNvSpPr>
          <p:nvPr>
            <p:ph type="sldNum" sz="quarter" idx="12"/>
          </p:nvPr>
        </p:nvSpPr>
        <p:spPr/>
        <p:txBody>
          <a:bodyPr/>
          <a:lstStyle/>
          <a:p>
            <a:fld id="{E1C6311C-12D5-4A9B-8495-33AB2FA862DB}" type="slidenum">
              <a:rPr lang="en-IN" smtClean="0"/>
              <a:t>‹#›</a:t>
            </a:fld>
            <a:endParaRPr lang="en-IN"/>
          </a:p>
        </p:txBody>
      </p:sp>
    </p:spTree>
    <p:extLst>
      <p:ext uri="{BB962C8B-B14F-4D97-AF65-F5344CB8AC3E}">
        <p14:creationId xmlns:p14="http://schemas.microsoft.com/office/powerpoint/2010/main" val="9850319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7D3128-BF91-AB93-8E61-C2A6F49D7DC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B1EE57B-2BA7-B584-6BD3-17BCE25A49C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6F7C6EC9-6DBC-48B7-C808-723F4F8915E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5E752BD4-8F07-2326-47CC-8C156DAB4DC6}"/>
              </a:ext>
            </a:extLst>
          </p:cNvPr>
          <p:cNvSpPr>
            <a:spLocks noGrp="1"/>
          </p:cNvSpPr>
          <p:nvPr>
            <p:ph type="dt" sz="half" idx="10"/>
          </p:nvPr>
        </p:nvSpPr>
        <p:spPr/>
        <p:txBody>
          <a:bodyPr/>
          <a:lstStyle/>
          <a:p>
            <a:fld id="{25B65039-8AD0-4D8F-93E3-7B03996C4070}" type="datetimeFigureOut">
              <a:rPr lang="en-IN" smtClean="0"/>
              <a:t>08-11-2022</a:t>
            </a:fld>
            <a:endParaRPr lang="en-IN"/>
          </a:p>
        </p:txBody>
      </p:sp>
      <p:sp>
        <p:nvSpPr>
          <p:cNvPr id="6" name="Footer Placeholder 5">
            <a:extLst>
              <a:ext uri="{FF2B5EF4-FFF2-40B4-BE49-F238E27FC236}">
                <a16:creationId xmlns:a16="http://schemas.microsoft.com/office/drawing/2014/main" id="{1291E360-65CB-DC6F-3D1E-17DF4321C43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E295B69-18EF-3F07-0838-8BE62EAC77AE}"/>
              </a:ext>
            </a:extLst>
          </p:cNvPr>
          <p:cNvSpPr>
            <a:spLocks noGrp="1"/>
          </p:cNvSpPr>
          <p:nvPr>
            <p:ph type="sldNum" sz="quarter" idx="12"/>
          </p:nvPr>
        </p:nvSpPr>
        <p:spPr/>
        <p:txBody>
          <a:bodyPr/>
          <a:lstStyle/>
          <a:p>
            <a:fld id="{E1C6311C-12D5-4A9B-8495-33AB2FA862DB}" type="slidenum">
              <a:rPr lang="en-IN" smtClean="0"/>
              <a:t>‹#›</a:t>
            </a:fld>
            <a:endParaRPr lang="en-IN"/>
          </a:p>
        </p:txBody>
      </p:sp>
    </p:spTree>
    <p:extLst>
      <p:ext uri="{BB962C8B-B14F-4D97-AF65-F5344CB8AC3E}">
        <p14:creationId xmlns:p14="http://schemas.microsoft.com/office/powerpoint/2010/main" val="32071186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82DD7B-A874-23FB-4C0E-CC920D158355}"/>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2E929B30-D22F-810B-8B34-267967EE83B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BC2F441-985D-637B-7989-31F06C04384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4808FAED-0ADE-D021-A92A-284FBD5A4C6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0AC2F6A-FE74-768A-2E24-943529365E8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49AF882B-3ED7-948C-56DC-AD32CDE83C5A}"/>
              </a:ext>
            </a:extLst>
          </p:cNvPr>
          <p:cNvSpPr>
            <a:spLocks noGrp="1"/>
          </p:cNvSpPr>
          <p:nvPr>
            <p:ph type="dt" sz="half" idx="10"/>
          </p:nvPr>
        </p:nvSpPr>
        <p:spPr/>
        <p:txBody>
          <a:bodyPr/>
          <a:lstStyle/>
          <a:p>
            <a:fld id="{25B65039-8AD0-4D8F-93E3-7B03996C4070}" type="datetimeFigureOut">
              <a:rPr lang="en-IN" smtClean="0"/>
              <a:t>08-11-2022</a:t>
            </a:fld>
            <a:endParaRPr lang="en-IN"/>
          </a:p>
        </p:txBody>
      </p:sp>
      <p:sp>
        <p:nvSpPr>
          <p:cNvPr id="8" name="Footer Placeholder 7">
            <a:extLst>
              <a:ext uri="{FF2B5EF4-FFF2-40B4-BE49-F238E27FC236}">
                <a16:creationId xmlns:a16="http://schemas.microsoft.com/office/drawing/2014/main" id="{D1CD4DF7-3B09-16E2-BA5B-72CE0A349B2F}"/>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2E7203D6-9C84-9080-7C62-DC37D3B93C64}"/>
              </a:ext>
            </a:extLst>
          </p:cNvPr>
          <p:cNvSpPr>
            <a:spLocks noGrp="1"/>
          </p:cNvSpPr>
          <p:nvPr>
            <p:ph type="sldNum" sz="quarter" idx="12"/>
          </p:nvPr>
        </p:nvSpPr>
        <p:spPr/>
        <p:txBody>
          <a:bodyPr/>
          <a:lstStyle/>
          <a:p>
            <a:fld id="{E1C6311C-12D5-4A9B-8495-33AB2FA862DB}" type="slidenum">
              <a:rPr lang="en-IN" smtClean="0"/>
              <a:t>‹#›</a:t>
            </a:fld>
            <a:endParaRPr lang="en-IN"/>
          </a:p>
        </p:txBody>
      </p:sp>
    </p:spTree>
    <p:extLst>
      <p:ext uri="{BB962C8B-B14F-4D97-AF65-F5344CB8AC3E}">
        <p14:creationId xmlns:p14="http://schemas.microsoft.com/office/powerpoint/2010/main" val="20427767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DB1809-2DD6-0484-0AE6-1906AF155392}"/>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1CE2988F-C4C6-F6AD-D7CC-7E25EAC86AC9}"/>
              </a:ext>
            </a:extLst>
          </p:cNvPr>
          <p:cNvSpPr>
            <a:spLocks noGrp="1"/>
          </p:cNvSpPr>
          <p:nvPr>
            <p:ph type="dt" sz="half" idx="10"/>
          </p:nvPr>
        </p:nvSpPr>
        <p:spPr/>
        <p:txBody>
          <a:bodyPr/>
          <a:lstStyle/>
          <a:p>
            <a:fld id="{25B65039-8AD0-4D8F-93E3-7B03996C4070}" type="datetimeFigureOut">
              <a:rPr lang="en-IN" smtClean="0"/>
              <a:t>08-11-2022</a:t>
            </a:fld>
            <a:endParaRPr lang="en-IN"/>
          </a:p>
        </p:txBody>
      </p:sp>
      <p:sp>
        <p:nvSpPr>
          <p:cNvPr id="4" name="Footer Placeholder 3">
            <a:extLst>
              <a:ext uri="{FF2B5EF4-FFF2-40B4-BE49-F238E27FC236}">
                <a16:creationId xmlns:a16="http://schemas.microsoft.com/office/drawing/2014/main" id="{F4058D1F-B266-10AA-0F73-4832B509677C}"/>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AADDAF3C-B2A4-AC5D-6807-C2CA34655334}"/>
              </a:ext>
            </a:extLst>
          </p:cNvPr>
          <p:cNvSpPr>
            <a:spLocks noGrp="1"/>
          </p:cNvSpPr>
          <p:nvPr>
            <p:ph type="sldNum" sz="quarter" idx="12"/>
          </p:nvPr>
        </p:nvSpPr>
        <p:spPr/>
        <p:txBody>
          <a:bodyPr/>
          <a:lstStyle/>
          <a:p>
            <a:fld id="{E1C6311C-12D5-4A9B-8495-33AB2FA862DB}" type="slidenum">
              <a:rPr lang="en-IN" smtClean="0"/>
              <a:t>‹#›</a:t>
            </a:fld>
            <a:endParaRPr lang="en-IN"/>
          </a:p>
        </p:txBody>
      </p:sp>
    </p:spTree>
    <p:extLst>
      <p:ext uri="{BB962C8B-B14F-4D97-AF65-F5344CB8AC3E}">
        <p14:creationId xmlns:p14="http://schemas.microsoft.com/office/powerpoint/2010/main" val="6642798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14BEADB-A505-23D2-9B8A-9F4AF08CDF1B}"/>
              </a:ext>
            </a:extLst>
          </p:cNvPr>
          <p:cNvSpPr>
            <a:spLocks noGrp="1"/>
          </p:cNvSpPr>
          <p:nvPr>
            <p:ph type="dt" sz="half" idx="10"/>
          </p:nvPr>
        </p:nvSpPr>
        <p:spPr/>
        <p:txBody>
          <a:bodyPr/>
          <a:lstStyle/>
          <a:p>
            <a:fld id="{25B65039-8AD0-4D8F-93E3-7B03996C4070}" type="datetimeFigureOut">
              <a:rPr lang="en-IN" smtClean="0"/>
              <a:t>08-11-2022</a:t>
            </a:fld>
            <a:endParaRPr lang="en-IN"/>
          </a:p>
        </p:txBody>
      </p:sp>
      <p:sp>
        <p:nvSpPr>
          <p:cNvPr id="3" name="Footer Placeholder 2">
            <a:extLst>
              <a:ext uri="{FF2B5EF4-FFF2-40B4-BE49-F238E27FC236}">
                <a16:creationId xmlns:a16="http://schemas.microsoft.com/office/drawing/2014/main" id="{A9914E1A-F49A-71A1-9557-76E8F2422C07}"/>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61AB986B-1C60-A7F0-3484-A599828B6912}"/>
              </a:ext>
            </a:extLst>
          </p:cNvPr>
          <p:cNvSpPr>
            <a:spLocks noGrp="1"/>
          </p:cNvSpPr>
          <p:nvPr>
            <p:ph type="sldNum" sz="quarter" idx="12"/>
          </p:nvPr>
        </p:nvSpPr>
        <p:spPr/>
        <p:txBody>
          <a:bodyPr/>
          <a:lstStyle/>
          <a:p>
            <a:fld id="{E1C6311C-12D5-4A9B-8495-33AB2FA862DB}" type="slidenum">
              <a:rPr lang="en-IN" smtClean="0"/>
              <a:t>‹#›</a:t>
            </a:fld>
            <a:endParaRPr lang="en-IN"/>
          </a:p>
        </p:txBody>
      </p:sp>
    </p:spTree>
    <p:extLst>
      <p:ext uri="{BB962C8B-B14F-4D97-AF65-F5344CB8AC3E}">
        <p14:creationId xmlns:p14="http://schemas.microsoft.com/office/powerpoint/2010/main" val="26238705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1E8F4D-4CB7-89F6-9C71-E65FF483143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A91DDEDC-EEB9-74DB-6D3B-49E1041BC0C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F4506E81-B604-10A0-E454-D9278B6AC4C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A2DE182-79B1-0B17-799D-BDF5F9B58697}"/>
              </a:ext>
            </a:extLst>
          </p:cNvPr>
          <p:cNvSpPr>
            <a:spLocks noGrp="1"/>
          </p:cNvSpPr>
          <p:nvPr>
            <p:ph type="dt" sz="half" idx="10"/>
          </p:nvPr>
        </p:nvSpPr>
        <p:spPr/>
        <p:txBody>
          <a:bodyPr/>
          <a:lstStyle/>
          <a:p>
            <a:fld id="{25B65039-8AD0-4D8F-93E3-7B03996C4070}" type="datetimeFigureOut">
              <a:rPr lang="en-IN" smtClean="0"/>
              <a:t>08-11-2022</a:t>
            </a:fld>
            <a:endParaRPr lang="en-IN"/>
          </a:p>
        </p:txBody>
      </p:sp>
      <p:sp>
        <p:nvSpPr>
          <p:cNvPr id="6" name="Footer Placeholder 5">
            <a:extLst>
              <a:ext uri="{FF2B5EF4-FFF2-40B4-BE49-F238E27FC236}">
                <a16:creationId xmlns:a16="http://schemas.microsoft.com/office/drawing/2014/main" id="{574AD5F8-51DA-1EED-982E-EE730C37AFD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F535818-A579-F986-FD4C-4259877C9FBA}"/>
              </a:ext>
            </a:extLst>
          </p:cNvPr>
          <p:cNvSpPr>
            <a:spLocks noGrp="1"/>
          </p:cNvSpPr>
          <p:nvPr>
            <p:ph type="sldNum" sz="quarter" idx="12"/>
          </p:nvPr>
        </p:nvSpPr>
        <p:spPr/>
        <p:txBody>
          <a:bodyPr/>
          <a:lstStyle/>
          <a:p>
            <a:fld id="{E1C6311C-12D5-4A9B-8495-33AB2FA862DB}" type="slidenum">
              <a:rPr lang="en-IN" smtClean="0"/>
              <a:t>‹#›</a:t>
            </a:fld>
            <a:endParaRPr lang="en-IN"/>
          </a:p>
        </p:txBody>
      </p:sp>
    </p:spTree>
    <p:extLst>
      <p:ext uri="{BB962C8B-B14F-4D97-AF65-F5344CB8AC3E}">
        <p14:creationId xmlns:p14="http://schemas.microsoft.com/office/powerpoint/2010/main" val="2488963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7F54DF-EC32-4E60-AF02-BCE6C85BC31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F657A725-5115-625E-54AA-68B30F40C17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IN"/>
          </a:p>
        </p:txBody>
      </p:sp>
      <p:sp>
        <p:nvSpPr>
          <p:cNvPr id="4" name="Text Placeholder 3">
            <a:extLst>
              <a:ext uri="{FF2B5EF4-FFF2-40B4-BE49-F238E27FC236}">
                <a16:creationId xmlns:a16="http://schemas.microsoft.com/office/drawing/2014/main" id="{AAB95685-C933-6EA7-0F0F-592F8CCA20E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F89CEBE-0C39-04CE-6509-61CCDD8D7A97}"/>
              </a:ext>
            </a:extLst>
          </p:cNvPr>
          <p:cNvSpPr>
            <a:spLocks noGrp="1"/>
          </p:cNvSpPr>
          <p:nvPr>
            <p:ph type="dt" sz="half" idx="10"/>
          </p:nvPr>
        </p:nvSpPr>
        <p:spPr/>
        <p:txBody>
          <a:bodyPr/>
          <a:lstStyle/>
          <a:p>
            <a:fld id="{25B65039-8AD0-4D8F-93E3-7B03996C4070}" type="datetimeFigureOut">
              <a:rPr lang="en-IN" smtClean="0"/>
              <a:t>08-11-2022</a:t>
            </a:fld>
            <a:endParaRPr lang="en-IN"/>
          </a:p>
        </p:txBody>
      </p:sp>
      <p:sp>
        <p:nvSpPr>
          <p:cNvPr id="6" name="Footer Placeholder 5">
            <a:extLst>
              <a:ext uri="{FF2B5EF4-FFF2-40B4-BE49-F238E27FC236}">
                <a16:creationId xmlns:a16="http://schemas.microsoft.com/office/drawing/2014/main" id="{FECB1DA0-C0F8-78AB-342E-83BD435F695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2EE7CE8-85FD-7894-5694-62E09593D604}"/>
              </a:ext>
            </a:extLst>
          </p:cNvPr>
          <p:cNvSpPr>
            <a:spLocks noGrp="1"/>
          </p:cNvSpPr>
          <p:nvPr>
            <p:ph type="sldNum" sz="quarter" idx="12"/>
          </p:nvPr>
        </p:nvSpPr>
        <p:spPr/>
        <p:txBody>
          <a:bodyPr/>
          <a:lstStyle/>
          <a:p>
            <a:fld id="{E1C6311C-12D5-4A9B-8495-33AB2FA862DB}" type="slidenum">
              <a:rPr lang="en-IN" smtClean="0"/>
              <a:t>‹#›</a:t>
            </a:fld>
            <a:endParaRPr lang="en-IN"/>
          </a:p>
        </p:txBody>
      </p:sp>
    </p:spTree>
    <p:extLst>
      <p:ext uri="{BB962C8B-B14F-4D97-AF65-F5344CB8AC3E}">
        <p14:creationId xmlns:p14="http://schemas.microsoft.com/office/powerpoint/2010/main" val="9244386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9A0B43B-3FFF-5D7D-DEE5-CB1F7D6F447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E96D4D1-C1DF-CEEE-8420-53254969AF9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0372925-6CEC-444B-A8BD-264EFBF78C1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5B65039-8AD0-4D8F-93E3-7B03996C4070}" type="datetimeFigureOut">
              <a:rPr lang="en-IN" smtClean="0"/>
              <a:t>08-11-2022</a:t>
            </a:fld>
            <a:endParaRPr lang="en-IN"/>
          </a:p>
        </p:txBody>
      </p:sp>
      <p:sp>
        <p:nvSpPr>
          <p:cNvPr id="5" name="Footer Placeholder 4">
            <a:extLst>
              <a:ext uri="{FF2B5EF4-FFF2-40B4-BE49-F238E27FC236}">
                <a16:creationId xmlns:a16="http://schemas.microsoft.com/office/drawing/2014/main" id="{9887945A-29BF-87E8-E6AB-25D18D81B37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C61900DD-F207-01F0-7A7A-05AAA7EB0F2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1C6311C-12D5-4A9B-8495-33AB2FA862DB}" type="slidenum">
              <a:rPr lang="en-IN" smtClean="0"/>
              <a:t>‹#›</a:t>
            </a:fld>
            <a:endParaRPr lang="en-IN"/>
          </a:p>
        </p:txBody>
      </p:sp>
    </p:spTree>
    <p:extLst>
      <p:ext uri="{BB962C8B-B14F-4D97-AF65-F5344CB8AC3E}">
        <p14:creationId xmlns:p14="http://schemas.microsoft.com/office/powerpoint/2010/main" val="24204476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jp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8" Type="http://schemas.openxmlformats.org/officeDocument/2006/relationships/hyperlink" Target="https://en.wikipedia.org/wiki/Thomas_Davenport_(inventor)" TargetMode="External"/><Relationship Id="rId3" Type="http://schemas.openxmlformats.org/officeDocument/2006/relationships/hyperlink" Target="https://en.wikipedia.org/wiki/University_of_Groningen" TargetMode="External"/><Relationship Id="rId7" Type="http://schemas.openxmlformats.org/officeDocument/2006/relationships/hyperlink" Target="https://en.wikipedia.org/wiki/Primary_cell" TargetMode="External"/><Relationship Id="rId2" Type="http://schemas.openxmlformats.org/officeDocument/2006/relationships/hyperlink" Target="https://en.wikipedia.org/wiki/%C3%81nyos_Jedlik" TargetMode="External"/><Relationship Id="rId1" Type="http://schemas.openxmlformats.org/officeDocument/2006/relationships/slideLayout" Target="../slideLayouts/slideLayout6.xml"/><Relationship Id="rId6" Type="http://schemas.openxmlformats.org/officeDocument/2006/relationships/hyperlink" Target="https://en.wikipedia.org/wiki/Scotland" TargetMode="External"/><Relationship Id="rId11" Type="http://schemas.openxmlformats.org/officeDocument/2006/relationships/hyperlink" Target="https://en.wikipedia.org/wiki/Ford_Motor_Company" TargetMode="External"/><Relationship Id="rId5" Type="http://schemas.openxmlformats.org/officeDocument/2006/relationships/hyperlink" Target="https://en.wikipedia.org/wiki/Robert_Anderson_(inventor)" TargetMode="External"/><Relationship Id="rId10" Type="http://schemas.openxmlformats.org/officeDocument/2006/relationships/hyperlink" Target="https://en.wikipedia.org/wiki/Studebaker" TargetMode="External"/><Relationship Id="rId4" Type="http://schemas.openxmlformats.org/officeDocument/2006/relationships/hyperlink" Target="https://en.wikipedia.org/wiki/Netherlands" TargetMode="External"/><Relationship Id="rId9" Type="http://schemas.openxmlformats.org/officeDocument/2006/relationships/hyperlink" Target="https://en.wikipedia.org/wiki/Robert_Davidson_(inventor)"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en.wikipedia.org/wiki/Hiram_Percy_Maxim" TargetMode="External"/><Relationship Id="rId2" Type="http://schemas.openxmlformats.org/officeDocument/2006/relationships/hyperlink" Target="https://en.wikipedia.org/wiki/Charles_Kettering" TargetMode="External"/><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hyperlink" Target="https://en.wikipedia.org/wiki/Henry_Ford" TargetMode="External"/></Relationships>
</file>

<file path=ppt/slides/_rels/slide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0B9BE1E-3FB4-E143-DD01-28AB13133EE7}"/>
              </a:ext>
            </a:extLst>
          </p:cNvPr>
          <p:cNvPicPr>
            <a:picLocks noChangeAspect="1"/>
          </p:cNvPicPr>
          <p:nvPr/>
        </p:nvPicPr>
        <p:blipFill>
          <a:blip r:embed="rId2"/>
          <a:stretch>
            <a:fillRect/>
          </a:stretch>
        </p:blipFill>
        <p:spPr>
          <a:xfrm>
            <a:off x="0" y="1788978"/>
            <a:ext cx="3685592" cy="4572396"/>
          </a:xfrm>
          <a:prstGeom prst="rect">
            <a:avLst/>
          </a:prstGeom>
        </p:spPr>
      </p:pic>
      <p:sp>
        <p:nvSpPr>
          <p:cNvPr id="4" name="TextBox 3">
            <a:extLst>
              <a:ext uri="{FF2B5EF4-FFF2-40B4-BE49-F238E27FC236}">
                <a16:creationId xmlns:a16="http://schemas.microsoft.com/office/drawing/2014/main" id="{0375EE0E-6A53-5648-6A6E-8B0CF99D909B}"/>
              </a:ext>
            </a:extLst>
          </p:cNvPr>
          <p:cNvSpPr txBox="1"/>
          <p:nvPr/>
        </p:nvSpPr>
        <p:spPr>
          <a:xfrm>
            <a:off x="2694992" y="536386"/>
            <a:ext cx="6802016" cy="830997"/>
          </a:xfrm>
          <a:prstGeom prst="rect">
            <a:avLst/>
          </a:prstGeom>
          <a:noFill/>
        </p:spPr>
        <p:txBody>
          <a:bodyPr wrap="square">
            <a:spAutoFit/>
          </a:bodyPr>
          <a:lstStyle/>
          <a:p>
            <a:r>
              <a:rPr kumimoji="0" lang="en-US" sz="4800" b="1" i="1" u="none" strike="noStrike" kern="1200" cap="none" spc="0" normalizeH="0" noProof="0" dirty="0">
                <a:ln>
                  <a:noFill/>
                </a:ln>
                <a:solidFill>
                  <a:srgbClr val="C00000"/>
                </a:solidFill>
                <a:effectLst/>
                <a:uLnTx/>
                <a:uFillTx/>
                <a:latin typeface="Arial"/>
                <a:ea typeface="DejaVu Sans"/>
                <a:cs typeface="DejaVu Sans"/>
              </a:rPr>
              <a:t>Environmental Studies </a:t>
            </a:r>
            <a:endParaRPr lang="en-IN" sz="4800" b="1" i="1" dirty="0"/>
          </a:p>
        </p:txBody>
      </p:sp>
      <p:pic>
        <p:nvPicPr>
          <p:cNvPr id="5" name="Picture 4">
            <a:extLst>
              <a:ext uri="{FF2B5EF4-FFF2-40B4-BE49-F238E27FC236}">
                <a16:creationId xmlns:a16="http://schemas.microsoft.com/office/drawing/2014/main" id="{0C86CCF8-C64B-EBC3-5389-33F8969E1EE8}"/>
              </a:ext>
            </a:extLst>
          </p:cNvPr>
          <p:cNvPicPr>
            <a:picLocks noChangeAspect="1"/>
          </p:cNvPicPr>
          <p:nvPr/>
        </p:nvPicPr>
        <p:blipFill>
          <a:blip r:embed="rId3"/>
          <a:stretch>
            <a:fillRect/>
          </a:stretch>
        </p:blipFill>
        <p:spPr>
          <a:xfrm>
            <a:off x="3685592" y="1788978"/>
            <a:ext cx="4170784" cy="4566300"/>
          </a:xfrm>
          <a:prstGeom prst="rect">
            <a:avLst/>
          </a:prstGeom>
        </p:spPr>
      </p:pic>
      <p:pic>
        <p:nvPicPr>
          <p:cNvPr id="6" name="Picture 5">
            <a:extLst>
              <a:ext uri="{FF2B5EF4-FFF2-40B4-BE49-F238E27FC236}">
                <a16:creationId xmlns:a16="http://schemas.microsoft.com/office/drawing/2014/main" id="{A759453C-0374-2C6A-1086-9252E7E37917}"/>
              </a:ext>
            </a:extLst>
          </p:cNvPr>
          <p:cNvPicPr>
            <a:picLocks noChangeAspect="1"/>
          </p:cNvPicPr>
          <p:nvPr/>
        </p:nvPicPr>
        <p:blipFill>
          <a:blip r:embed="rId4"/>
          <a:stretch>
            <a:fillRect/>
          </a:stretch>
        </p:blipFill>
        <p:spPr>
          <a:xfrm>
            <a:off x="7856376" y="1776785"/>
            <a:ext cx="4335624" cy="4578493"/>
          </a:xfrm>
          <a:prstGeom prst="rect">
            <a:avLst/>
          </a:prstGeom>
        </p:spPr>
      </p:pic>
    </p:spTree>
    <p:extLst>
      <p:ext uri="{BB962C8B-B14F-4D97-AF65-F5344CB8AC3E}">
        <p14:creationId xmlns:p14="http://schemas.microsoft.com/office/powerpoint/2010/main" val="2919395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961D80-8011-CD47-2423-A1D6A2BB5224}"/>
              </a:ext>
            </a:extLst>
          </p:cNvPr>
          <p:cNvSpPr>
            <a:spLocks noGrp="1"/>
          </p:cNvSpPr>
          <p:nvPr>
            <p:ph type="title"/>
          </p:nvPr>
        </p:nvSpPr>
        <p:spPr>
          <a:xfrm>
            <a:off x="0" y="0"/>
            <a:ext cx="11157995" cy="1053296"/>
          </a:xfrm>
        </p:spPr>
        <p:txBody>
          <a:bodyPr>
            <a:normAutofit fontScale="90000"/>
          </a:bodyPr>
          <a:lstStyle/>
          <a:p>
            <a:br>
              <a:rPr lang="en-IN" i="1" dirty="0">
                <a:effectLst>
                  <a:outerShdw blurRad="38100" dist="38100" dir="2700000" algn="tl">
                    <a:srgbClr val="000000">
                      <a:alpha val="43137"/>
                    </a:srgbClr>
                  </a:outerShdw>
                </a:effectLst>
              </a:rPr>
            </a:br>
            <a:br>
              <a:rPr lang="en-IN" i="1" dirty="0">
                <a:effectLst>
                  <a:outerShdw blurRad="38100" dist="38100" dir="2700000" algn="tl">
                    <a:srgbClr val="000000">
                      <a:alpha val="43137"/>
                    </a:srgbClr>
                  </a:outerShdw>
                </a:effectLst>
              </a:rPr>
            </a:br>
            <a:endParaRPr lang="en-IN" i="1" u="sng" dirty="0">
              <a:effectLst>
                <a:outerShdw blurRad="38100" dist="38100" dir="2700000" algn="tl">
                  <a:srgbClr val="000000">
                    <a:alpha val="43137"/>
                  </a:srgbClr>
                </a:outerShdw>
              </a:effectLst>
            </a:endParaRPr>
          </a:p>
        </p:txBody>
      </p:sp>
      <p:sp>
        <p:nvSpPr>
          <p:cNvPr id="4" name="TextBox 3">
            <a:extLst>
              <a:ext uri="{FF2B5EF4-FFF2-40B4-BE49-F238E27FC236}">
                <a16:creationId xmlns:a16="http://schemas.microsoft.com/office/drawing/2014/main" id="{F66B67B6-6BCD-4824-32FF-68BA7ECEAE45}"/>
              </a:ext>
            </a:extLst>
          </p:cNvPr>
          <p:cNvSpPr txBox="1"/>
          <p:nvPr/>
        </p:nvSpPr>
        <p:spPr>
          <a:xfrm>
            <a:off x="115747" y="93306"/>
            <a:ext cx="12076253" cy="7725192"/>
          </a:xfrm>
          <a:prstGeom prst="rect">
            <a:avLst/>
          </a:prstGeom>
          <a:noFill/>
        </p:spPr>
        <p:txBody>
          <a:bodyPr wrap="square">
            <a:spAutoFit/>
          </a:bodyPr>
          <a:lstStyle/>
          <a:p>
            <a:r>
              <a:rPr kumimoji="0" lang="en-US" b="0" u="none" strike="noStrike" kern="1200" cap="none" spc="0" normalizeH="0" baseline="0" noProof="0" dirty="0">
                <a:ln>
                  <a:noFill/>
                </a:ln>
                <a:solidFill>
                  <a:prstClr val="black"/>
                </a:solidFill>
                <a:uLnTx/>
                <a:uFillTx/>
                <a:latin typeface="Calibri Light" panose="020F0302020204030204"/>
                <a:ea typeface="+mj-ea"/>
                <a:cs typeface="+mj-cs"/>
              </a:rPr>
              <a:t>The report broadly covers topics on:</a:t>
            </a:r>
          </a:p>
          <a:p>
            <a:r>
              <a:rPr kumimoji="0" lang="en-US" b="0" u="none" strike="noStrike" kern="1200" cap="none" spc="0" normalizeH="0" baseline="0" noProof="0" dirty="0">
                <a:ln>
                  <a:noFill/>
                </a:ln>
                <a:solidFill>
                  <a:prstClr val="black"/>
                </a:solidFill>
                <a:uLnTx/>
                <a:uFillTx/>
                <a:latin typeface="Calibri Light" panose="020F0302020204030204"/>
                <a:ea typeface="+mj-ea"/>
                <a:cs typeface="+mj-cs"/>
              </a:rPr>
              <a:t>*/Market opportunity. </a:t>
            </a:r>
          </a:p>
          <a:p>
            <a:r>
              <a:rPr kumimoji="0" lang="en-US" b="0" u="none" strike="noStrike" kern="1200" cap="none" spc="0" normalizeH="0" baseline="0" noProof="0" dirty="0">
                <a:ln>
                  <a:noFill/>
                </a:ln>
                <a:solidFill>
                  <a:prstClr val="black"/>
                </a:solidFill>
                <a:uLnTx/>
                <a:uFillTx/>
                <a:latin typeface="Calibri Light" panose="020F0302020204030204"/>
                <a:ea typeface="+mj-ea"/>
                <a:cs typeface="+mj-cs"/>
              </a:rPr>
              <a:t>*/Target customers</a:t>
            </a:r>
          </a:p>
          <a:p>
            <a:r>
              <a:rPr kumimoji="0" lang="en-US" b="0" u="none" strike="noStrike" kern="1200" cap="none" spc="0" normalizeH="0" baseline="0" noProof="0" dirty="0">
                <a:ln>
                  <a:noFill/>
                </a:ln>
                <a:solidFill>
                  <a:prstClr val="black"/>
                </a:solidFill>
                <a:uLnTx/>
                <a:uFillTx/>
                <a:latin typeface="Calibri Light" panose="020F0302020204030204"/>
                <a:ea typeface="+mj-ea"/>
                <a:cs typeface="+mj-cs"/>
              </a:rPr>
              <a:t>*/Barriers to adoption.</a:t>
            </a:r>
          </a:p>
          <a:p>
            <a:r>
              <a:rPr lang="en-US" dirty="0">
                <a:solidFill>
                  <a:prstClr val="black"/>
                </a:solidFill>
                <a:latin typeface="Calibri Light" panose="020F0302020204030204"/>
                <a:ea typeface="+mj-ea"/>
                <a:cs typeface="+mj-cs"/>
              </a:rPr>
              <a:t>*/</a:t>
            </a:r>
            <a:r>
              <a:rPr kumimoji="0" lang="en-US" b="0" u="none" strike="noStrike" kern="1200" cap="none" spc="0" normalizeH="0" baseline="0" noProof="0" dirty="0">
                <a:ln>
                  <a:noFill/>
                </a:ln>
                <a:solidFill>
                  <a:prstClr val="black"/>
                </a:solidFill>
                <a:uLnTx/>
                <a:uFillTx/>
                <a:latin typeface="Calibri Light" panose="020F0302020204030204"/>
                <a:ea typeface="+mj-ea"/>
                <a:cs typeface="+mj-cs"/>
              </a:rPr>
              <a:t> Conclusions</a:t>
            </a:r>
          </a:p>
          <a:p>
            <a:endParaRPr kumimoji="0" lang="en-US" b="0" u="none" strike="noStrike" kern="1200" cap="none" spc="0" normalizeH="0" baseline="0" noProof="0" dirty="0">
              <a:ln>
                <a:noFill/>
              </a:ln>
              <a:solidFill>
                <a:prstClr val="black"/>
              </a:solidFill>
              <a:uLnTx/>
              <a:uFillTx/>
              <a:latin typeface="Calibri Light" panose="020F0302020204030204"/>
              <a:ea typeface="+mj-ea"/>
              <a:cs typeface="+mj-cs"/>
            </a:endParaRPr>
          </a:p>
          <a:p>
            <a:r>
              <a:rPr lang="en-US" sz="2000" u="sng" dirty="0">
                <a:solidFill>
                  <a:prstClr val="black"/>
                </a:solidFill>
                <a:latin typeface="Calibri Light" panose="020F0302020204030204"/>
                <a:ea typeface="+mj-ea"/>
                <a:cs typeface="+mj-cs"/>
              </a:rPr>
              <a:t>Market Opportunity:-</a:t>
            </a:r>
          </a:p>
          <a:p>
            <a:r>
              <a:rPr lang="en-US" dirty="0">
                <a:solidFill>
                  <a:prstClr val="black"/>
                </a:solidFill>
                <a:latin typeface="Calibri Light" panose="020F0302020204030204"/>
                <a:ea typeface="+mj-ea"/>
                <a:cs typeface="+mj-cs"/>
              </a:rPr>
              <a:t>       **distinctive styling</a:t>
            </a:r>
          </a:p>
          <a:p>
            <a:r>
              <a:rPr lang="en-US" dirty="0">
                <a:solidFill>
                  <a:prstClr val="black"/>
                </a:solidFill>
                <a:latin typeface="Calibri Light" panose="020F0302020204030204"/>
                <a:ea typeface="+mj-ea"/>
                <a:cs typeface="+mj-cs"/>
              </a:rPr>
              <a:t>       **improving speed</a:t>
            </a:r>
          </a:p>
          <a:p>
            <a:r>
              <a:rPr lang="en-US" dirty="0">
                <a:solidFill>
                  <a:prstClr val="black"/>
                </a:solidFill>
                <a:latin typeface="Calibri Light" panose="020F0302020204030204"/>
                <a:ea typeface="+mj-ea"/>
                <a:cs typeface="+mj-cs"/>
              </a:rPr>
              <a:t>       **torque characteristics</a:t>
            </a:r>
          </a:p>
          <a:p>
            <a:r>
              <a:rPr lang="en-US" dirty="0">
                <a:solidFill>
                  <a:prstClr val="black"/>
                </a:solidFill>
                <a:latin typeface="Calibri Light" panose="020F0302020204030204"/>
                <a:ea typeface="+mj-ea"/>
                <a:cs typeface="+mj-cs"/>
              </a:rPr>
              <a:t>       **will make EV usage a satisfying experience</a:t>
            </a:r>
          </a:p>
          <a:p>
            <a:r>
              <a:rPr lang="en-US" sz="2000" u="sng" dirty="0">
                <a:solidFill>
                  <a:prstClr val="black"/>
                </a:solidFill>
                <a:latin typeface="Calibri Light" panose="020F0302020204030204"/>
                <a:ea typeface="+mj-ea"/>
                <a:cs typeface="+mj-cs"/>
              </a:rPr>
              <a:t>TARGET CUSTOMERS:-</a:t>
            </a:r>
          </a:p>
          <a:p>
            <a:r>
              <a:rPr lang="en-US" dirty="0">
                <a:solidFill>
                  <a:prstClr val="black"/>
                </a:solidFill>
                <a:latin typeface="Calibri Light" panose="020F0302020204030204"/>
                <a:ea typeface="+mj-ea"/>
                <a:cs typeface="+mj-cs"/>
              </a:rPr>
              <a:t>        **"potential first movers“</a:t>
            </a:r>
          </a:p>
          <a:p>
            <a:r>
              <a:rPr lang="en-US" dirty="0">
                <a:solidFill>
                  <a:prstClr val="black"/>
                </a:solidFill>
                <a:latin typeface="Calibri Light" panose="020F0302020204030204"/>
                <a:ea typeface="+mj-ea"/>
                <a:cs typeface="+mj-cs"/>
              </a:rPr>
              <a:t>       **"might be willing to consider“ </a:t>
            </a:r>
          </a:p>
          <a:p>
            <a:r>
              <a:rPr lang="en-US" dirty="0">
                <a:solidFill>
                  <a:prstClr val="black"/>
                </a:solidFill>
                <a:latin typeface="Calibri Light" panose="020F0302020204030204"/>
                <a:ea typeface="+mj-ea"/>
                <a:cs typeface="+mj-cs"/>
              </a:rPr>
              <a:t>       **category are from urban locations</a:t>
            </a:r>
          </a:p>
          <a:p>
            <a:r>
              <a:rPr lang="en-US" dirty="0">
                <a:solidFill>
                  <a:prstClr val="black"/>
                </a:solidFill>
                <a:latin typeface="Calibri Light" panose="020F0302020204030204"/>
                <a:ea typeface="+mj-ea"/>
                <a:cs typeface="+mj-cs"/>
              </a:rPr>
              <a:t>      **consisting of both genders</a:t>
            </a:r>
          </a:p>
          <a:p>
            <a:endParaRPr lang="en-US" dirty="0">
              <a:solidFill>
                <a:prstClr val="black"/>
              </a:solidFill>
              <a:latin typeface="Calibri Light" panose="020F0302020204030204"/>
              <a:ea typeface="+mj-ea"/>
              <a:cs typeface="+mj-cs"/>
            </a:endParaRPr>
          </a:p>
          <a:p>
            <a:r>
              <a:rPr lang="en-US" dirty="0">
                <a:solidFill>
                  <a:prstClr val="black"/>
                </a:solidFill>
                <a:latin typeface="Calibri Light" panose="020F0302020204030204"/>
                <a:ea typeface="+mj-ea"/>
                <a:cs typeface="+mj-cs"/>
              </a:rPr>
              <a:t>         EVS are considered within the reach of the middle-class customer in most other markets, the manufacturers selling EVs in India would have to target the upper middle or rich customers.</a:t>
            </a:r>
            <a:endParaRPr lang="en-IN" dirty="0">
              <a:solidFill>
                <a:prstClr val="black"/>
              </a:solidFill>
              <a:latin typeface="Calibri Light" panose="020F0302020204030204"/>
              <a:ea typeface="+mj-ea"/>
              <a:cs typeface="+mj-cs"/>
            </a:endParaRPr>
          </a:p>
          <a:p>
            <a:endParaRPr lang="en-IN" sz="4400" dirty="0">
              <a:solidFill>
                <a:prstClr val="black"/>
              </a:solidFill>
              <a:latin typeface="Calibri Light" panose="020F0302020204030204"/>
              <a:ea typeface="+mj-ea"/>
              <a:cs typeface="+mj-cs"/>
            </a:endParaRPr>
          </a:p>
          <a:p>
            <a:endParaRPr lang="en-IN" sz="4400" i="1" dirty="0">
              <a:solidFill>
                <a:prstClr val="black"/>
              </a:solidFill>
              <a:effectLst>
                <a:outerShdw blurRad="38100" dist="38100" dir="2700000" algn="tl">
                  <a:srgbClr val="000000">
                    <a:alpha val="43137"/>
                  </a:srgbClr>
                </a:outerShdw>
              </a:effectLst>
              <a:latin typeface="Calibri Light" panose="020F0302020204030204"/>
              <a:ea typeface="+mj-ea"/>
              <a:cs typeface="+mj-cs"/>
            </a:endParaRPr>
          </a:p>
          <a:p>
            <a:endParaRPr lang="en-IN" sz="4400" i="1" dirty="0">
              <a:solidFill>
                <a:prstClr val="black"/>
              </a:solidFill>
              <a:effectLst>
                <a:outerShdw blurRad="38100" dist="38100" dir="2700000" algn="tl">
                  <a:srgbClr val="000000">
                    <a:alpha val="43137"/>
                  </a:srgbClr>
                </a:outerShdw>
              </a:effectLst>
              <a:latin typeface="Calibri Light" panose="020F0302020204030204"/>
              <a:ea typeface="+mj-ea"/>
              <a:cs typeface="+mj-cs"/>
            </a:endParaRPr>
          </a:p>
          <a:p>
            <a:endParaRPr lang="en-IN" dirty="0"/>
          </a:p>
        </p:txBody>
      </p:sp>
    </p:spTree>
    <p:extLst>
      <p:ext uri="{BB962C8B-B14F-4D97-AF65-F5344CB8AC3E}">
        <p14:creationId xmlns:p14="http://schemas.microsoft.com/office/powerpoint/2010/main" val="6897472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81C16EC-DF3D-DABA-D5A9-6B4428CFECF3}"/>
              </a:ext>
            </a:extLst>
          </p:cNvPr>
          <p:cNvSpPr txBox="1"/>
          <p:nvPr/>
        </p:nvSpPr>
        <p:spPr>
          <a:xfrm>
            <a:off x="0" y="0"/>
            <a:ext cx="12192000" cy="11110734"/>
          </a:xfrm>
          <a:prstGeom prst="rect">
            <a:avLst/>
          </a:prstGeom>
          <a:noFill/>
        </p:spPr>
        <p:txBody>
          <a:bodyPr wrap="square">
            <a:spAutoFit/>
          </a:bodyPr>
          <a:lstStyle/>
          <a:p>
            <a:r>
              <a:rPr lang="en-US" sz="2400" u="sng" dirty="0"/>
              <a:t>BARRIERS TO EV ADOPTION</a:t>
            </a:r>
          </a:p>
          <a:p>
            <a:r>
              <a:rPr lang="en-US" dirty="0"/>
              <a:t>They are:</a:t>
            </a:r>
          </a:p>
          <a:p>
            <a:r>
              <a:rPr lang="en-US" dirty="0"/>
              <a:t>     **Battery charge time</a:t>
            </a:r>
          </a:p>
          <a:p>
            <a:r>
              <a:rPr lang="en-US" dirty="0"/>
              <a:t>     **Expected purchase price after government incentives</a:t>
            </a:r>
          </a:p>
          <a:p>
            <a:r>
              <a:rPr lang="en-US" dirty="0"/>
              <a:t>     **Acceptable price premium</a:t>
            </a:r>
          </a:p>
          <a:p>
            <a:r>
              <a:rPr lang="en-US" dirty="0"/>
              <a:t>     **Range anxiety</a:t>
            </a:r>
          </a:p>
          <a:p>
            <a:r>
              <a:rPr lang="en-US" dirty="0"/>
              <a:t>     **Fuel prices</a:t>
            </a:r>
          </a:p>
          <a:p>
            <a:endParaRPr lang="en-US" dirty="0"/>
          </a:p>
          <a:p>
            <a:r>
              <a:rPr lang="en-US" sz="2000" dirty="0"/>
              <a:t>Acceptable battery charging time</a:t>
            </a:r>
          </a:p>
          <a:p>
            <a:endParaRPr lang="en-US" sz="2000" dirty="0"/>
          </a:p>
          <a:p>
            <a:r>
              <a:rPr lang="en-US" dirty="0"/>
              <a:t>-       8 hours                                24%</a:t>
            </a:r>
          </a:p>
          <a:p>
            <a:pPr marL="285750" indent="-285750">
              <a:buFontTx/>
              <a:buChar char="-"/>
            </a:pPr>
            <a:r>
              <a:rPr lang="en-US" dirty="0"/>
              <a:t>   4 hours                                27%</a:t>
            </a:r>
          </a:p>
          <a:p>
            <a:pPr marL="285750" indent="-285750">
              <a:buFontTx/>
              <a:buChar char="-"/>
            </a:pPr>
            <a:r>
              <a:rPr lang="en-US" dirty="0"/>
              <a:t>   2 hours to 30 minutes       49%</a:t>
            </a:r>
          </a:p>
          <a:p>
            <a:endParaRPr lang="en-US" dirty="0"/>
          </a:p>
          <a:p>
            <a:r>
              <a:rPr lang="en-US" sz="2000" dirty="0"/>
              <a:t>Expected purchase price after government incentives</a:t>
            </a:r>
          </a:p>
          <a:p>
            <a:r>
              <a:rPr lang="en-US" sz="2000" dirty="0"/>
              <a:t>       </a:t>
            </a:r>
            <a:r>
              <a:rPr lang="en-US" dirty="0"/>
              <a:t>In INR lakh</a:t>
            </a:r>
          </a:p>
          <a:p>
            <a:r>
              <a:rPr lang="en-US" dirty="0"/>
              <a:t>                         -     &lt;4                32%</a:t>
            </a:r>
          </a:p>
          <a:p>
            <a:r>
              <a:rPr lang="en-US" dirty="0"/>
              <a:t>                         -       4 to 7        33%</a:t>
            </a:r>
          </a:p>
          <a:p>
            <a:r>
              <a:rPr lang="en-US" dirty="0"/>
              <a:t>                         -       7 to 9        12%</a:t>
            </a:r>
          </a:p>
          <a:p>
            <a:endParaRPr lang="en-US" dirty="0"/>
          </a:p>
          <a:p>
            <a:r>
              <a:rPr lang="en-US" dirty="0"/>
              <a:t>                       In India, 76% of the total population surveyed would expect an electric vehicle to travel up to 320 </a:t>
            </a:r>
            <a:r>
              <a:rPr lang="en-US" dirty="0" err="1"/>
              <a:t>kilometres</a:t>
            </a:r>
            <a:r>
              <a:rPr lang="en-US" dirty="0"/>
              <a:t> per charge before they would consider purchasing one. This indicates a gap in expectations versus current EV range capabilities in India .  While fuel price increase may not be the only factor that drives customers to buy EVs, it is </a:t>
            </a:r>
            <a:r>
              <a:rPr lang="en-US" dirty="0" err="1"/>
              <a:t>afact</a:t>
            </a:r>
            <a:r>
              <a:rPr lang="en-US" dirty="0"/>
              <a:t> that they have a mental benchmark of 130-150% of the current fuel prices that will make </a:t>
            </a:r>
            <a:r>
              <a:rPr lang="en-US" dirty="0" err="1"/>
              <a:t>themreconsider</a:t>
            </a:r>
            <a:r>
              <a:rPr lang="en-US" dirty="0"/>
              <a:t> EVs</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p:txBody>
      </p:sp>
      <p:pic>
        <p:nvPicPr>
          <p:cNvPr id="3" name="Picture 2">
            <a:extLst>
              <a:ext uri="{FF2B5EF4-FFF2-40B4-BE49-F238E27FC236}">
                <a16:creationId xmlns:a16="http://schemas.microsoft.com/office/drawing/2014/main" id="{1285B990-83C1-9827-48F6-7CAB9CF548B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1530220"/>
            <a:ext cx="4282751" cy="2621901"/>
          </a:xfrm>
          <a:prstGeom prst="rect">
            <a:avLst/>
          </a:prstGeom>
        </p:spPr>
      </p:pic>
    </p:spTree>
    <p:extLst>
      <p:ext uri="{BB962C8B-B14F-4D97-AF65-F5344CB8AC3E}">
        <p14:creationId xmlns:p14="http://schemas.microsoft.com/office/powerpoint/2010/main" val="34757074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974DA-A64F-C8CC-4337-5AA0AA4070C7}"/>
              </a:ext>
            </a:extLst>
          </p:cNvPr>
          <p:cNvSpPr>
            <a:spLocks noGrp="1"/>
          </p:cNvSpPr>
          <p:nvPr>
            <p:ph type="title"/>
          </p:nvPr>
        </p:nvSpPr>
        <p:spPr>
          <a:xfrm>
            <a:off x="186612" y="139960"/>
            <a:ext cx="11167188" cy="933060"/>
          </a:xfrm>
        </p:spPr>
        <p:txBody>
          <a:bodyPr>
            <a:normAutofit fontScale="90000"/>
          </a:bodyPr>
          <a:lstStyle/>
          <a:p>
            <a:r>
              <a:rPr lang="en-IN" b="1" u="sng" dirty="0"/>
              <a:t>Results And Discussion:</a:t>
            </a:r>
            <a:br>
              <a:rPr lang="en-IN" b="1" u="sng" dirty="0"/>
            </a:br>
            <a:endParaRPr lang="en-IN" b="1" u="sng" dirty="0"/>
          </a:p>
        </p:txBody>
      </p:sp>
      <p:sp>
        <p:nvSpPr>
          <p:cNvPr id="4" name="TextBox 3">
            <a:extLst>
              <a:ext uri="{FF2B5EF4-FFF2-40B4-BE49-F238E27FC236}">
                <a16:creationId xmlns:a16="http://schemas.microsoft.com/office/drawing/2014/main" id="{75C0BC95-46AE-9E46-5E5A-1C8CFE8CA312}"/>
              </a:ext>
            </a:extLst>
          </p:cNvPr>
          <p:cNvSpPr txBox="1"/>
          <p:nvPr/>
        </p:nvSpPr>
        <p:spPr>
          <a:xfrm>
            <a:off x="266726" y="574959"/>
            <a:ext cx="11658547" cy="5632311"/>
          </a:xfrm>
          <a:prstGeom prst="rect">
            <a:avLst/>
          </a:prstGeom>
          <a:noFill/>
        </p:spPr>
        <p:txBody>
          <a:bodyPr wrap="square">
            <a:spAutoFit/>
          </a:bodyPr>
          <a:lstStyle/>
          <a:p>
            <a:r>
              <a:rPr lang="en-US" sz="2400" dirty="0"/>
              <a:t>Be happy! We’re getting there. Just a small amount of writing to go from this point. The results and discussion are (relatively) cut and dried. But be sure to run them by all committee members and your chair before publishing or creating the poster, to make sure you haven't overlooked anything. And make sure they are congruent with your research purpose, objectives, hypothesis, and methods.</a:t>
            </a:r>
          </a:p>
          <a:p>
            <a:r>
              <a:rPr lang="en-US" sz="2400" dirty="0"/>
              <a:t>                  We are collecting about the major problems of Electrical vehicles in the world.</a:t>
            </a:r>
          </a:p>
          <a:p>
            <a:r>
              <a:rPr lang="en-US" sz="2400" dirty="0"/>
              <a:t>So, we have research :</a:t>
            </a:r>
          </a:p>
          <a:p>
            <a:r>
              <a:rPr lang="en-US" sz="2400" dirty="0"/>
              <a:t>^Electric Vehicles give very low mileage.</a:t>
            </a:r>
          </a:p>
          <a:p>
            <a:r>
              <a:rPr lang="en-US" sz="2400" dirty="0"/>
              <a:t>^Limited Driving range.</a:t>
            </a:r>
          </a:p>
          <a:p>
            <a:r>
              <a:rPr lang="en-US" sz="2400" dirty="0"/>
              <a:t>^High Costs.</a:t>
            </a:r>
          </a:p>
          <a:p>
            <a:r>
              <a:rPr lang="en-US" sz="2400" dirty="0"/>
              <a:t>^Battery Issues.</a:t>
            </a:r>
          </a:p>
          <a:p>
            <a:r>
              <a:rPr lang="en-US" sz="2400" dirty="0"/>
              <a:t>^Long Charging Time.</a:t>
            </a:r>
          </a:p>
          <a:p>
            <a:r>
              <a:rPr lang="en-US" sz="2400" dirty="0"/>
              <a:t>^Inadequate Charging Infrastructure along with issues with various power semiconductors and other devices.</a:t>
            </a:r>
          </a:p>
          <a:p>
            <a:r>
              <a:rPr lang="en-US" sz="2400" dirty="0"/>
              <a:t>^Power Equipment.</a:t>
            </a:r>
          </a:p>
        </p:txBody>
      </p:sp>
      <p:sp>
        <p:nvSpPr>
          <p:cNvPr id="6" name="TextBox 5">
            <a:extLst>
              <a:ext uri="{FF2B5EF4-FFF2-40B4-BE49-F238E27FC236}">
                <a16:creationId xmlns:a16="http://schemas.microsoft.com/office/drawing/2014/main" id="{7BBDE94C-3D0A-9291-FA08-0F213CA7F968}"/>
              </a:ext>
            </a:extLst>
          </p:cNvPr>
          <p:cNvSpPr txBox="1"/>
          <p:nvPr/>
        </p:nvSpPr>
        <p:spPr>
          <a:xfrm>
            <a:off x="2522482" y="3563806"/>
            <a:ext cx="5280160" cy="369332"/>
          </a:xfrm>
          <a:prstGeom prst="rect">
            <a:avLst/>
          </a:prstGeom>
          <a:noFill/>
        </p:spPr>
        <p:txBody>
          <a:bodyPr wrap="square">
            <a:spAutoFit/>
          </a:bodyPr>
          <a:lstStyle/>
          <a:p>
            <a:r>
              <a:rPr lang="en-US" dirty="0"/>
              <a:t>.</a:t>
            </a:r>
            <a:endParaRPr lang="en-IN" dirty="0"/>
          </a:p>
        </p:txBody>
      </p:sp>
    </p:spTree>
    <p:extLst>
      <p:ext uri="{BB962C8B-B14F-4D97-AF65-F5344CB8AC3E}">
        <p14:creationId xmlns:p14="http://schemas.microsoft.com/office/powerpoint/2010/main" val="32732166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50DE36-A7B7-DBF0-E7BB-E0EF2436C0E7}"/>
              </a:ext>
            </a:extLst>
          </p:cNvPr>
          <p:cNvSpPr>
            <a:spLocks noGrp="1"/>
          </p:cNvSpPr>
          <p:nvPr>
            <p:ph type="title"/>
          </p:nvPr>
        </p:nvSpPr>
        <p:spPr>
          <a:xfrm>
            <a:off x="0" y="706056"/>
            <a:ext cx="11353800" cy="937336"/>
          </a:xfrm>
        </p:spPr>
        <p:txBody>
          <a:bodyPr>
            <a:normAutofit fontScale="90000"/>
          </a:bodyPr>
          <a:lstStyle/>
          <a:p>
            <a:r>
              <a:rPr lang="en-IN" b="1" u="sng" dirty="0"/>
              <a:t>Asking Questions:</a:t>
            </a:r>
            <a:br>
              <a:rPr lang="en-IN" b="1" u="sng" dirty="0"/>
            </a:br>
            <a:r>
              <a:rPr lang="en-US" sz="2000" dirty="0"/>
              <a:t>Firstly we meet the  people who drive the electric vehicles,</a:t>
            </a:r>
            <a:br>
              <a:rPr lang="en-US" sz="2000" dirty="0"/>
            </a:br>
            <a:r>
              <a:rPr lang="en-US" sz="2000" dirty="0"/>
              <a:t>^Is Electric vehicle is better than Petrol vehicle?</a:t>
            </a:r>
            <a:br>
              <a:rPr lang="en-US" sz="2000" dirty="0"/>
            </a:br>
            <a:r>
              <a:rPr lang="en-US" sz="2000" dirty="0"/>
              <a:t>^What are the advantages and disadvantages of electric vehicle?</a:t>
            </a:r>
            <a:br>
              <a:rPr lang="en-US" sz="2000" dirty="0"/>
            </a:br>
            <a:r>
              <a:rPr lang="en-US" sz="2000" dirty="0"/>
              <a:t>^Which one gives better Average /Liter?</a:t>
            </a:r>
            <a:br>
              <a:rPr lang="en-US" sz="2000" dirty="0"/>
            </a:br>
            <a:r>
              <a:rPr lang="en-US" sz="2000" dirty="0"/>
              <a:t>^What is the difference between petrol car and electric car with respect to driving ?</a:t>
            </a:r>
            <a:br>
              <a:rPr lang="en-US" sz="2000" dirty="0"/>
            </a:br>
            <a:r>
              <a:rPr lang="en-US" sz="2000" dirty="0"/>
              <a:t>Finally , we encourage the people who drives the electric vehicles.</a:t>
            </a:r>
            <a:br>
              <a:rPr lang="en-IN" sz="2000" dirty="0"/>
            </a:br>
            <a:r>
              <a:rPr lang="en-IN" sz="2000" dirty="0"/>
              <a:t> </a:t>
            </a:r>
          </a:p>
        </p:txBody>
      </p:sp>
      <p:pic>
        <p:nvPicPr>
          <p:cNvPr id="4" name="Picture 3">
            <a:extLst>
              <a:ext uri="{FF2B5EF4-FFF2-40B4-BE49-F238E27FC236}">
                <a16:creationId xmlns:a16="http://schemas.microsoft.com/office/drawing/2014/main" id="{44EC8F1E-64A5-3744-5019-B0B03538E58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74957" y="2287291"/>
            <a:ext cx="3898947" cy="1759941"/>
          </a:xfrm>
          <a:prstGeom prst="rect">
            <a:avLst/>
          </a:prstGeom>
        </p:spPr>
      </p:pic>
      <p:sp>
        <p:nvSpPr>
          <p:cNvPr id="6" name="TextBox 5">
            <a:extLst>
              <a:ext uri="{FF2B5EF4-FFF2-40B4-BE49-F238E27FC236}">
                <a16:creationId xmlns:a16="http://schemas.microsoft.com/office/drawing/2014/main" id="{8137CC29-BD7B-C553-400A-E6D6D3138289}"/>
              </a:ext>
            </a:extLst>
          </p:cNvPr>
          <p:cNvSpPr txBox="1"/>
          <p:nvPr/>
        </p:nvSpPr>
        <p:spPr>
          <a:xfrm>
            <a:off x="1009408" y="2477572"/>
            <a:ext cx="6209818" cy="1569660"/>
          </a:xfrm>
          <a:prstGeom prst="rect">
            <a:avLst/>
          </a:prstGeom>
          <a:noFill/>
        </p:spPr>
        <p:txBody>
          <a:bodyPr wrap="square">
            <a:spAutoFit/>
          </a:bodyPr>
          <a:lstStyle/>
          <a:p>
            <a:r>
              <a:rPr lang="en-US" sz="2400" dirty="0">
                <a:effectLst>
                  <a:outerShdw blurRad="38100" dist="38100" dir="2700000" algn="tl">
                    <a:srgbClr val="000000">
                      <a:alpha val="43137"/>
                    </a:srgbClr>
                  </a:outerShdw>
                </a:effectLst>
              </a:rPr>
              <a:t>We have take some videos and photos for whose using electric vehicles and we ask some queries and finally we have take some data about electric vehicles.</a:t>
            </a:r>
            <a:endParaRPr lang="en-IN" sz="2400" dirty="0">
              <a:effectLst>
                <a:outerShdw blurRad="38100" dist="38100" dir="2700000" algn="tl">
                  <a:srgbClr val="000000">
                    <a:alpha val="43137"/>
                  </a:srgbClr>
                </a:outerShdw>
              </a:effectLst>
            </a:endParaRPr>
          </a:p>
        </p:txBody>
      </p:sp>
      <p:pic>
        <p:nvPicPr>
          <p:cNvPr id="8" name="Picture 7">
            <a:extLst>
              <a:ext uri="{FF2B5EF4-FFF2-40B4-BE49-F238E27FC236}">
                <a16:creationId xmlns:a16="http://schemas.microsoft.com/office/drawing/2014/main" id="{6C4BF617-997E-61CB-999B-A404CE97A8D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60246" y="4209279"/>
            <a:ext cx="4983278" cy="2249396"/>
          </a:xfrm>
          <a:prstGeom prst="rect">
            <a:avLst/>
          </a:prstGeom>
        </p:spPr>
      </p:pic>
    </p:spTree>
    <p:extLst>
      <p:ext uri="{BB962C8B-B14F-4D97-AF65-F5344CB8AC3E}">
        <p14:creationId xmlns:p14="http://schemas.microsoft.com/office/powerpoint/2010/main" val="5357286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WhatsApp Video 2022-11-05 at 14.28.04">
            <a:hlinkClick r:id="" action="ppaction://media"/>
            <a:extLst>
              <a:ext uri="{FF2B5EF4-FFF2-40B4-BE49-F238E27FC236}">
                <a16:creationId xmlns:a16="http://schemas.microsoft.com/office/drawing/2014/main" id="{BDCDFAB4-6690-B6C6-CF5D-4A9449A8EB2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71119" y="460093"/>
            <a:ext cx="10849761" cy="5937814"/>
          </a:xfrm>
          <a:prstGeom prst="rect">
            <a:avLst/>
          </a:prstGeom>
        </p:spPr>
      </p:pic>
    </p:spTree>
    <p:extLst>
      <p:ext uri="{BB962C8B-B14F-4D97-AF65-F5344CB8AC3E}">
        <p14:creationId xmlns:p14="http://schemas.microsoft.com/office/powerpoint/2010/main" val="30100731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14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8B2F9D2-428C-B2C2-DFDB-F2C5504167DB}"/>
              </a:ext>
            </a:extLst>
          </p:cNvPr>
          <p:cNvSpPr txBox="1"/>
          <p:nvPr/>
        </p:nvSpPr>
        <p:spPr>
          <a:xfrm>
            <a:off x="0" y="0"/>
            <a:ext cx="12192000" cy="5940088"/>
          </a:xfrm>
          <a:prstGeom prst="rect">
            <a:avLst/>
          </a:prstGeom>
          <a:noFill/>
        </p:spPr>
        <p:txBody>
          <a:bodyPr wrap="square">
            <a:spAutoFit/>
          </a:bodyPr>
          <a:lstStyle/>
          <a:p>
            <a:r>
              <a:rPr lang="en-US" sz="4000" u="sng" dirty="0"/>
              <a:t>Conclusion:</a:t>
            </a:r>
          </a:p>
          <a:p>
            <a:r>
              <a:rPr lang="en-US" sz="2000" i="1" dirty="0"/>
              <a:t>Hybrid,  Plug  In  Hybrid  and  Electric  Vehicles  are  capable  of  increasing  the  fuel  economy  of   vehicles  but  with an  increase  in  the  cost  of  buying  compared  to  traditional  vehicles. In  general   their  decreased  consumption  of  petroleum  and  increased  productivity  offers  economic  benefit  to  buyers,  society,   automakers   and policymakers  over  the  lifetime. This  paper  provides  a  detailed  overview  of  the  literature,  overview,  and  guidelines  for  HEV,  PHEV  and  BEV  penetration  rate  studies  Into  the  Indian  Market.  The  recent  initiatives  and various  subsidies  by  the  Indian  Government  will  help  push  the  e-mobility  drive  in  India. The  development  of  a  new  concept  of  Vehicle-to-Grid  can  either  deliver  power  to  the  grid  or  can  be  used  to  charge  the  battery when  non-conventional  energy  sources  are  not  available. This  technology  is  an  important  aspect  of  energy security,  renewable  energy,  and  giving  a  great  scope  to  deal  with  global  warming  issues.</a:t>
            </a:r>
            <a:endParaRPr lang="en-US" sz="2000" dirty="0"/>
          </a:p>
          <a:p>
            <a:endParaRPr lang="en-US" sz="2000" dirty="0"/>
          </a:p>
          <a:p>
            <a:endParaRPr lang="en-US" sz="2000" dirty="0"/>
          </a:p>
          <a:p>
            <a:endParaRPr lang="en-US" sz="2000" dirty="0"/>
          </a:p>
          <a:p>
            <a:endParaRPr lang="en-US" sz="2000" dirty="0"/>
          </a:p>
          <a:p>
            <a:endParaRPr lang="en-US" sz="2000" dirty="0"/>
          </a:p>
          <a:p>
            <a:endParaRPr lang="en-US" sz="2000" dirty="0"/>
          </a:p>
          <a:p>
            <a:endParaRPr lang="en-US" sz="2000" dirty="0"/>
          </a:p>
          <a:p>
            <a:endParaRPr lang="en-IN" sz="2000" dirty="0"/>
          </a:p>
        </p:txBody>
      </p:sp>
      <p:pic>
        <p:nvPicPr>
          <p:cNvPr id="4" name="Picture 3">
            <a:extLst>
              <a:ext uri="{FF2B5EF4-FFF2-40B4-BE49-F238E27FC236}">
                <a16:creationId xmlns:a16="http://schemas.microsoft.com/office/drawing/2014/main" id="{AAD07E68-5795-4F8B-D3FE-ACC0950F985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3296" y="3526941"/>
            <a:ext cx="2766349" cy="3215312"/>
          </a:xfrm>
          <a:prstGeom prst="rect">
            <a:avLst/>
          </a:prstGeom>
        </p:spPr>
      </p:pic>
      <p:pic>
        <p:nvPicPr>
          <p:cNvPr id="6" name="Picture 5">
            <a:extLst>
              <a:ext uri="{FF2B5EF4-FFF2-40B4-BE49-F238E27FC236}">
                <a16:creationId xmlns:a16="http://schemas.microsoft.com/office/drawing/2014/main" id="{B22775A2-583C-6995-FCC8-45A9BA03EEE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11864" y="3526941"/>
            <a:ext cx="3492835" cy="3082427"/>
          </a:xfrm>
          <a:prstGeom prst="rect">
            <a:avLst/>
          </a:prstGeom>
        </p:spPr>
      </p:pic>
    </p:spTree>
    <p:extLst>
      <p:ext uri="{BB962C8B-B14F-4D97-AF65-F5344CB8AC3E}">
        <p14:creationId xmlns:p14="http://schemas.microsoft.com/office/powerpoint/2010/main" val="836749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6AAA3C-1350-08E3-E44E-E953FC20CC8E}"/>
              </a:ext>
            </a:extLst>
          </p:cNvPr>
          <p:cNvSpPr>
            <a:spLocks noGrp="1"/>
          </p:cNvSpPr>
          <p:nvPr>
            <p:ph type="title"/>
          </p:nvPr>
        </p:nvSpPr>
        <p:spPr>
          <a:xfrm>
            <a:off x="0" y="0"/>
            <a:ext cx="8378890" cy="811763"/>
          </a:xfrm>
        </p:spPr>
        <p:txBody>
          <a:bodyPr>
            <a:noAutofit/>
          </a:bodyPr>
          <a:lstStyle/>
          <a:p>
            <a:r>
              <a:rPr lang="en-IN" sz="2800" b="1" u="sng" dirty="0"/>
              <a:t>Sustainable Development:</a:t>
            </a:r>
            <a:br>
              <a:rPr lang="en-IN" sz="2800" u="sng" dirty="0">
                <a:effectLst>
                  <a:outerShdw blurRad="38100" dist="38100" dir="2700000" algn="tl">
                    <a:srgbClr val="000000">
                      <a:alpha val="43137"/>
                    </a:srgbClr>
                  </a:outerShdw>
                </a:effectLst>
              </a:rPr>
            </a:br>
            <a:r>
              <a:rPr lang="en-IN" sz="2800" dirty="0"/>
              <a:t>Affordable And Clean Energy</a:t>
            </a:r>
          </a:p>
        </p:txBody>
      </p:sp>
      <p:sp>
        <p:nvSpPr>
          <p:cNvPr id="4" name="TextBox 3">
            <a:extLst>
              <a:ext uri="{FF2B5EF4-FFF2-40B4-BE49-F238E27FC236}">
                <a16:creationId xmlns:a16="http://schemas.microsoft.com/office/drawing/2014/main" id="{04FA40E3-F892-A16F-E1BD-02E20151EECC}"/>
              </a:ext>
            </a:extLst>
          </p:cNvPr>
          <p:cNvSpPr txBox="1"/>
          <p:nvPr/>
        </p:nvSpPr>
        <p:spPr>
          <a:xfrm>
            <a:off x="142291" y="811762"/>
            <a:ext cx="11819554" cy="3785652"/>
          </a:xfrm>
          <a:prstGeom prst="rect">
            <a:avLst/>
          </a:prstGeom>
          <a:noFill/>
        </p:spPr>
        <p:txBody>
          <a:bodyPr wrap="square">
            <a:spAutoFit/>
          </a:bodyPr>
          <a:lstStyle/>
          <a:p>
            <a:r>
              <a:rPr lang="en-US" sz="2400" dirty="0"/>
              <a:t>Ever since humans harnessed fire over 1.5 million years ago, combustion has been at the heart of our energy creation. Fire from wood was first used by humans to cook meat, provide warmth and protection from wild animals. It wasn’t until the early 19th century, that fossil fuels (coal, oil and natural gas) replaced wood as the primary source of energy generation. Today the vast majority, over 80%, of energy is still generated by fossil fuels, with nuclear comprising 10% and other renewable sources making up the rest . But the present dependence on fossil fuels, by an ever-growing world population, is contributing heavily to climate change and its increasingly devastating impacts on lives around the globe. And because fossil fuels are finite, alternatives must be found with adequate leeway to permit a seamless transition</a:t>
            </a:r>
            <a:r>
              <a:rPr lang="en-US" dirty="0"/>
              <a:t>.</a:t>
            </a:r>
            <a:endParaRPr lang="en-IN" dirty="0"/>
          </a:p>
        </p:txBody>
      </p:sp>
      <p:pic>
        <p:nvPicPr>
          <p:cNvPr id="6" name="Picture 5">
            <a:extLst>
              <a:ext uri="{FF2B5EF4-FFF2-40B4-BE49-F238E27FC236}">
                <a16:creationId xmlns:a16="http://schemas.microsoft.com/office/drawing/2014/main" id="{2C9A294F-BCE6-141B-5DE4-01AC804DEE6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20011" y="4597414"/>
            <a:ext cx="3915105" cy="2084793"/>
          </a:xfrm>
          <a:prstGeom prst="rect">
            <a:avLst/>
          </a:prstGeom>
        </p:spPr>
      </p:pic>
      <p:pic>
        <p:nvPicPr>
          <p:cNvPr id="8" name="Picture 7">
            <a:extLst>
              <a:ext uri="{FF2B5EF4-FFF2-40B4-BE49-F238E27FC236}">
                <a16:creationId xmlns:a16="http://schemas.microsoft.com/office/drawing/2014/main" id="{E980086A-1D0D-7EBD-E98E-31545DAEE9A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15295" y="4597414"/>
            <a:ext cx="3127190" cy="2084793"/>
          </a:xfrm>
          <a:prstGeom prst="rect">
            <a:avLst/>
          </a:prstGeom>
        </p:spPr>
      </p:pic>
    </p:spTree>
    <p:extLst>
      <p:ext uri="{BB962C8B-B14F-4D97-AF65-F5344CB8AC3E}">
        <p14:creationId xmlns:p14="http://schemas.microsoft.com/office/powerpoint/2010/main" val="40586264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9919541-492D-00D2-EB81-68A0BFBE504D}"/>
              </a:ext>
            </a:extLst>
          </p:cNvPr>
          <p:cNvSpPr txBox="1"/>
          <p:nvPr/>
        </p:nvSpPr>
        <p:spPr>
          <a:xfrm>
            <a:off x="157655" y="157656"/>
            <a:ext cx="11887200" cy="4093428"/>
          </a:xfrm>
          <a:prstGeom prst="rect">
            <a:avLst/>
          </a:prstGeom>
          <a:noFill/>
        </p:spPr>
        <p:txBody>
          <a:bodyPr wrap="square">
            <a:spAutoFit/>
          </a:bodyPr>
          <a:lstStyle/>
          <a:p>
            <a:r>
              <a:rPr lang="en-US" sz="2000" dirty="0"/>
              <a:t>Cut-away of a Nissan Leaf battery pack Cut -away of a Nissan Leaf battery pack Climate concerns reignited the interest in electric cars, and over the past decade, electric vehicles have become an increasing percentage of global vehicles. Much of that has come as a result of the combination of governmental purchase subsidies and technological increases, namely reliability, range and practicality . Chemistry has always been at the heart of electric cars – batteries. With the resurgence of electric cars, Nickel Metal Hydride (Ni-MH) batteries were commonly used and have now largely been eclipsed by Lithium-ion (Li-ion) batteries. Li-ion batteries are lighter in weight, quicker to recharge, have no memory issues and generate less heat, making them highly popular . Sales of Li-ion batteries was a $30 billion industry in 2017 and is expected to grow to $100 billion in 2025. But for all its technical advantages, Li-ion batteries present sustainability and safety challenges (Nature, 2021).Extracting lithium, depending on location/source, is water and energy intensive.70% of cobalt for the battery electrode comes from the Democratic Republic of the Congo where child labor and safety issues are major concerns . Recycling Li-ion batteries also presents challenges between removal from the vehicle and regulatory requirements.</a:t>
            </a:r>
            <a:endParaRPr lang="en-IN" sz="2000" dirty="0"/>
          </a:p>
        </p:txBody>
      </p:sp>
    </p:spTree>
    <p:extLst>
      <p:ext uri="{BB962C8B-B14F-4D97-AF65-F5344CB8AC3E}">
        <p14:creationId xmlns:p14="http://schemas.microsoft.com/office/powerpoint/2010/main" val="19670592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B7ACD90-0D40-B6EB-84D1-4A7F89685767}"/>
              </a:ext>
            </a:extLst>
          </p:cNvPr>
          <p:cNvSpPr txBox="1"/>
          <p:nvPr/>
        </p:nvSpPr>
        <p:spPr>
          <a:xfrm>
            <a:off x="131379" y="25360"/>
            <a:ext cx="11851728" cy="3231654"/>
          </a:xfrm>
          <a:prstGeom prst="rect">
            <a:avLst/>
          </a:prstGeom>
          <a:noFill/>
        </p:spPr>
        <p:txBody>
          <a:bodyPr wrap="square">
            <a:spAutoFit/>
          </a:bodyPr>
          <a:lstStyle/>
          <a:p>
            <a:r>
              <a:rPr lang="en-US" sz="2000" dirty="0"/>
              <a:t>The Biggest Present Limitation It is a fact that electric cars, over their lifetime, generate fewer greenhouse gases (GHGs) than gas-powered cars. Although, during production of electric cars and batteries, GHGs are higher than the GHGs from the production of a gas vehicle . The biggest limitation to electric cars being close to a zero-emission vehicle is their need to recharge. The electricity needed to recharge the electric vehicle largely comes from power plants burning fossil fuels . In the US, electric power generation is the second largest user of fossil fuels – 28%. And that is comprised of 59% natural gas, 40% coal and 1% petroleum (US Energy Information Administration, 2020).Until renewables can provide the bulk of input to electric generation plants, the promise of electric cars and zero emissions will remain elusive. Outside the US, there are promising signs that renewables are establishing a foothold. Nuclear and renewables account for more than one-third (36.7%) of global electricity</a:t>
            </a:r>
            <a:r>
              <a:rPr lang="en-US" sz="2400" dirty="0"/>
              <a:t>.</a:t>
            </a:r>
            <a:endParaRPr lang="en-IN" sz="2400" dirty="0"/>
          </a:p>
        </p:txBody>
      </p:sp>
      <p:sp>
        <p:nvSpPr>
          <p:cNvPr id="5" name="TextBox 4">
            <a:extLst>
              <a:ext uri="{FF2B5EF4-FFF2-40B4-BE49-F238E27FC236}">
                <a16:creationId xmlns:a16="http://schemas.microsoft.com/office/drawing/2014/main" id="{D481E0E6-9410-A011-8D52-1F487F213803}"/>
              </a:ext>
            </a:extLst>
          </p:cNvPr>
          <p:cNvSpPr txBox="1"/>
          <p:nvPr/>
        </p:nvSpPr>
        <p:spPr>
          <a:xfrm>
            <a:off x="131379" y="3340589"/>
            <a:ext cx="11851728" cy="1938992"/>
          </a:xfrm>
          <a:prstGeom prst="rect">
            <a:avLst/>
          </a:prstGeom>
          <a:noFill/>
        </p:spPr>
        <p:txBody>
          <a:bodyPr wrap="square">
            <a:spAutoFit/>
          </a:bodyPr>
          <a:lstStyle/>
          <a:p>
            <a:r>
              <a:rPr lang="en-US" sz="2000" dirty="0"/>
              <a:t>As world governments wrestle with how to adopt decarbonization and a zero-emission world, perhaps lessons learned from global government subsidies and incentives that successfully led to the large increase in the purchase of electric cars can be applied to revolutionize the electricity generation sector . Just as fossil fuels edged out wood as the principal global energy combustion source, let’s encourage and support our talented chemists, scientists and research labs to continue their research to make the capture, storage and distribution of renewable energy the gold standard in the decade ahead and help meet UN SDG Goal 7.</a:t>
            </a:r>
            <a:endParaRPr lang="en-IN" sz="2000" dirty="0"/>
          </a:p>
        </p:txBody>
      </p:sp>
    </p:spTree>
    <p:extLst>
      <p:ext uri="{BB962C8B-B14F-4D97-AF65-F5344CB8AC3E}">
        <p14:creationId xmlns:p14="http://schemas.microsoft.com/office/powerpoint/2010/main" val="399495732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EBE4BA8-452D-9B1C-2890-CEE32E5660A6}"/>
              </a:ext>
            </a:extLst>
          </p:cNvPr>
          <p:cNvSpPr txBox="1"/>
          <p:nvPr/>
        </p:nvSpPr>
        <p:spPr>
          <a:xfrm>
            <a:off x="0" y="0"/>
            <a:ext cx="11988800" cy="8186857"/>
          </a:xfrm>
          <a:prstGeom prst="rect">
            <a:avLst/>
          </a:prstGeom>
          <a:noFill/>
        </p:spPr>
        <p:txBody>
          <a:bodyPr wrap="square">
            <a:spAutoFit/>
          </a:bodyPr>
          <a:lstStyle/>
          <a:p>
            <a:r>
              <a:rPr lang="en-IN" sz="3600" u="sng" dirty="0"/>
              <a:t>References:</a:t>
            </a:r>
          </a:p>
          <a:p>
            <a:r>
              <a:rPr lang="en-IN" dirty="0"/>
              <a:t>[</a:t>
            </a:r>
            <a:r>
              <a:rPr lang="en-IN" sz="1400" dirty="0"/>
              <a:t>1]</a:t>
            </a:r>
          </a:p>
          <a:p>
            <a:r>
              <a:rPr lang="en-IN" sz="1400" dirty="0"/>
              <a:t>R.T. Doucette, M.D. Mc C Modelling the prospects of plug-in hybrid electric vehicles to reduce CO2 emissions Appl. Energy, 88 (2011), pp. 2315-2323ArticleDownload PDF View Record in Scopus Google Scholar.</a:t>
            </a:r>
          </a:p>
          <a:p>
            <a:r>
              <a:rPr lang="en-IN" sz="1400" dirty="0"/>
              <a:t>[2]</a:t>
            </a:r>
          </a:p>
          <a:p>
            <a:r>
              <a:rPr lang="en-IN" sz="1400" dirty="0"/>
              <a:t>https:www.goldmansachs.com/insightsGoogle Scholar</a:t>
            </a:r>
          </a:p>
          <a:p>
            <a:r>
              <a:rPr lang="en-IN" sz="1400" dirty="0"/>
              <a:t>[3]</a:t>
            </a:r>
          </a:p>
          <a:p>
            <a:r>
              <a:rPr lang="en-IN" sz="1400" dirty="0"/>
              <a:t>https://en.wikipedia.org/wiki/Electric_vehicle_industry_in_IndiaGoogle Scholar</a:t>
            </a:r>
          </a:p>
          <a:p>
            <a:r>
              <a:rPr lang="en-IN" sz="1400" dirty="0"/>
              <a:t>[4]</a:t>
            </a:r>
          </a:p>
          <a:p>
            <a:r>
              <a:rPr lang="en-IN" sz="1400" dirty="0"/>
              <a:t>https://www.climatelinks.org/resources/greenhouse-gas-emissions-factsheet-indiaGoogle Scholar</a:t>
            </a:r>
          </a:p>
          <a:p>
            <a:r>
              <a:rPr lang="en-IN" sz="1400" dirty="0"/>
              <a:t>[5]</a:t>
            </a:r>
          </a:p>
          <a:p>
            <a:r>
              <a:rPr lang="en-IN" sz="1400" dirty="0"/>
              <a:t>W. Kempton, J. Tom Vehicle-to-grid power implementation: from stabilizing the grid to supporting large-scale renewable energy J. Power Sources, 144 (1) (2005), pp. 280-294ArticleDownload PDF View Record in Scopus Google Scholar</a:t>
            </a:r>
          </a:p>
          <a:p>
            <a:r>
              <a:rPr lang="en-IN" sz="1400" dirty="0"/>
              <a:t>[6]</a:t>
            </a:r>
          </a:p>
          <a:p>
            <a:r>
              <a:rPr lang="en-IN" sz="1400" dirty="0"/>
              <a:t>R.J. Bess, M.A. Matos Economic and technical management of an aggregation agent for electric vehicles: a literature survey Eur. Trans. Electric . Power, 22 (3) (2012), pp. 334-350 View PDF Cross Ref View Record in Scopus Google Scholar</a:t>
            </a:r>
          </a:p>
          <a:p>
            <a:r>
              <a:rPr lang="en-IN" sz="1400" dirty="0"/>
              <a:t>[7]</a:t>
            </a:r>
          </a:p>
          <a:p>
            <a:r>
              <a:rPr lang="en-IN" sz="1400" dirty="0"/>
              <a:t>N. Diana , A. Sivakumar, J . W. Pola k Modelling electric vehicles use: a survey on the methods Renew. Sustain. Energy Rev., 68 (2017), pp. 447-460ArticleDownload PDF View Record in Scopus Google Scholar</a:t>
            </a:r>
          </a:p>
          <a:p>
            <a:r>
              <a:rPr lang="en-IN" sz="1400" dirty="0"/>
              <a:t>[8]</a:t>
            </a:r>
          </a:p>
          <a:p>
            <a:r>
              <a:rPr lang="en-IN" sz="1400" dirty="0"/>
              <a:t>F . K ’s , Y. Uri Modelling power consumption by electric vehicles and its impact on power demand Electric. Eng. Japan ., 120 (4) (1997), pp. 40-47Google Scholar</a:t>
            </a:r>
          </a:p>
          <a:p>
            <a:r>
              <a:rPr lang="en-IN" sz="1400" dirty="0"/>
              <a:t>[9]</a:t>
            </a:r>
          </a:p>
          <a:p>
            <a:r>
              <a:rPr lang="en-IN" sz="1400" dirty="0"/>
              <a:t>J.E. Kang, W.W. Recker An activity-based assessment of the potential impacts of plug-in hybrid electric vehicles on energy and emissions using 1-day travel data Transp. Res. Part D: Transp. Environ., 14 (8) (2009), pp. 541-556ArticleDownload PDF View Record in Scopus Google Scholar</a:t>
            </a:r>
          </a:p>
          <a:p>
            <a:r>
              <a:rPr lang="en-IN" sz="1400" dirty="0"/>
              <a:t>[10]</a:t>
            </a:r>
          </a:p>
          <a:p>
            <a:r>
              <a:rPr lang="en-IN" sz="1400" dirty="0"/>
              <a:t>J. Dong, C. Liu, Z. Lin Charging infrastructure planning for promoting battery electric vehicles: an activity-based approach using multiday travel data Transp. Res. Part C: E  . Technol., 38 (2014), pp. 44-55ArticleDownload PDF View Record in Scopus Google Scholar</a:t>
            </a:r>
          </a:p>
          <a:p>
            <a:endParaRPr lang="en-IN" dirty="0"/>
          </a:p>
          <a:p>
            <a:endParaRPr lang="en-IN" dirty="0"/>
          </a:p>
          <a:p>
            <a:endParaRPr lang="en-IN" dirty="0"/>
          </a:p>
          <a:p>
            <a:endParaRPr lang="en-IN" dirty="0"/>
          </a:p>
          <a:p>
            <a:endParaRPr lang="en-IN" dirty="0"/>
          </a:p>
          <a:p>
            <a:endParaRPr lang="en-IN" dirty="0"/>
          </a:p>
        </p:txBody>
      </p:sp>
    </p:spTree>
    <p:extLst>
      <p:ext uri="{BB962C8B-B14F-4D97-AF65-F5344CB8AC3E}">
        <p14:creationId xmlns:p14="http://schemas.microsoft.com/office/powerpoint/2010/main" val="9265306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C5440DD-28B9-67A5-7398-6E121C9E9B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55447" y="0"/>
            <a:ext cx="5281106" cy="6858000"/>
          </a:xfrm>
          <a:prstGeom prst="rect">
            <a:avLst/>
          </a:prstGeom>
        </p:spPr>
      </p:pic>
    </p:spTree>
    <p:extLst>
      <p:ext uri="{BB962C8B-B14F-4D97-AF65-F5344CB8AC3E}">
        <p14:creationId xmlns:p14="http://schemas.microsoft.com/office/powerpoint/2010/main" val="135045193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8634DF5-0A6D-EFFD-ADF0-D38931E48F43}"/>
              </a:ext>
            </a:extLst>
          </p:cNvPr>
          <p:cNvPicPr>
            <a:picLocks noChangeAspect="1"/>
          </p:cNvPicPr>
          <p:nvPr/>
        </p:nvPicPr>
        <p:blipFill>
          <a:blip r:embed="rId2"/>
          <a:stretch>
            <a:fillRect/>
          </a:stretch>
        </p:blipFill>
        <p:spPr>
          <a:xfrm>
            <a:off x="914401" y="266649"/>
            <a:ext cx="10095722" cy="4846527"/>
          </a:xfrm>
          <a:prstGeom prst="rect">
            <a:avLst/>
          </a:prstGeom>
        </p:spPr>
      </p:pic>
      <p:sp>
        <p:nvSpPr>
          <p:cNvPr id="3" name="TextBox 2">
            <a:extLst>
              <a:ext uri="{FF2B5EF4-FFF2-40B4-BE49-F238E27FC236}">
                <a16:creationId xmlns:a16="http://schemas.microsoft.com/office/drawing/2014/main" id="{ED6D3F89-5AC4-0CF0-BAB8-A5ED9E4CD6F9}"/>
              </a:ext>
            </a:extLst>
          </p:cNvPr>
          <p:cNvSpPr txBox="1"/>
          <p:nvPr/>
        </p:nvSpPr>
        <p:spPr>
          <a:xfrm>
            <a:off x="8995796" y="5169160"/>
            <a:ext cx="4795935" cy="1384995"/>
          </a:xfrm>
          <a:prstGeom prst="rect">
            <a:avLst/>
          </a:prstGeom>
          <a:noFill/>
        </p:spPr>
        <p:txBody>
          <a:bodyPr wrap="square">
            <a:spAutoFit/>
          </a:bodyPr>
          <a:lstStyle/>
          <a:p>
            <a:r>
              <a:rPr lang="en-IN" sz="1200" dirty="0"/>
              <a:t>By</a:t>
            </a:r>
          </a:p>
          <a:p>
            <a:r>
              <a:rPr lang="en-IN" sz="1200" dirty="0"/>
              <a:t>Pranav G-12207954</a:t>
            </a:r>
          </a:p>
          <a:p>
            <a:r>
              <a:rPr lang="en-IN" sz="1200" dirty="0"/>
              <a:t>NEELADRI YOGENDRA-12207966</a:t>
            </a:r>
          </a:p>
          <a:p>
            <a:r>
              <a:rPr lang="en-IN" sz="1200" dirty="0"/>
              <a:t>RUPPA GIRIDHAR-12207968</a:t>
            </a:r>
          </a:p>
          <a:p>
            <a:r>
              <a:rPr lang="en-IN" sz="1200" dirty="0"/>
              <a:t>K22RT SECTION_2022-2023,</a:t>
            </a:r>
          </a:p>
          <a:p>
            <a:r>
              <a:rPr lang="en-IN" sz="1200" dirty="0"/>
              <a:t>LOVELY PROFESSIONAL UNIVERSITY,</a:t>
            </a:r>
          </a:p>
          <a:p>
            <a:r>
              <a:rPr lang="en-IN" sz="1200" dirty="0"/>
              <a:t>PHAGWARA,PUNJAB</a:t>
            </a:r>
          </a:p>
        </p:txBody>
      </p:sp>
    </p:spTree>
    <p:extLst>
      <p:ext uri="{BB962C8B-B14F-4D97-AF65-F5344CB8AC3E}">
        <p14:creationId xmlns:p14="http://schemas.microsoft.com/office/powerpoint/2010/main" val="20379189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9783A6D-8578-66D1-3AFE-ED28E826D612}"/>
              </a:ext>
            </a:extLst>
          </p:cNvPr>
          <p:cNvSpPr txBox="1"/>
          <p:nvPr/>
        </p:nvSpPr>
        <p:spPr>
          <a:xfrm>
            <a:off x="0" y="0"/>
            <a:ext cx="12192000" cy="6986528"/>
          </a:xfrm>
          <a:prstGeom prst="rect">
            <a:avLst/>
          </a:prstGeom>
          <a:noFill/>
        </p:spPr>
        <p:txBody>
          <a:bodyPr wrap="square">
            <a:spAutoFit/>
          </a:bodyPr>
          <a:lstStyle/>
          <a:p>
            <a:r>
              <a:rPr lang="en-US" sz="4000" u="sng" dirty="0"/>
              <a:t>Introduction:</a:t>
            </a:r>
          </a:p>
          <a:p>
            <a:r>
              <a:rPr lang="en-US" dirty="0"/>
              <a:t>With the rapid increase in the Indian Automobile market, Electric Vehicles (EVs) are turning into a promising channel towards improving air quality, energy security and economic opportunity. The government of India recognizes the urgency to look at sustainable mobility solutions to reduce dependency on imported energy sources, reduced greenhouse gas emissions and mitigate adverse impacts of transportation including global warming. The carbon dioxide emission can be reduced by taking precautionary measures to reduce the catastrophic climate change that threatens the species of this planet. Major </a:t>
            </a:r>
            <a:r>
              <a:rPr lang="en-US" dirty="0" err="1"/>
              <a:t>endeavours</a:t>
            </a:r>
            <a:r>
              <a:rPr lang="en-US" dirty="0"/>
              <a:t> have been taken for minimal use of fossil fuels for power generation, transport propulsion, reduction of energy consumption and protection of carbon sequestration. EVs could be the alternative to decrease the carbon dioxide gas emission.</a:t>
            </a:r>
          </a:p>
          <a:p>
            <a:r>
              <a:rPr lang="en-US" dirty="0"/>
              <a:t>Though the use of EVs has begun, people are still depending upon fossil fuel powered vehicles. However, the EVs are facing challenges on life cycle assessment (LCA), charging, and driving range compared to the conventional fossil fueled vehicles. The CO2 emitted from Electric vehicle production is (59%) more than that of the ICEV. The ICEV generates 120 g/km of CO2 emission on a tank to wheel basis, but from the point of view of the LCA, this increases to 170–180 g/km.</a:t>
            </a:r>
          </a:p>
          <a:p>
            <a:endParaRPr lang="en-US" dirty="0"/>
          </a:p>
          <a:p>
            <a:r>
              <a:rPr lang="en-US" i="1" dirty="0"/>
              <a:t>                                                 </a:t>
            </a:r>
            <a:r>
              <a:rPr lang="en-US" sz="2400" i="1" u="sng" dirty="0">
                <a:effectLst>
                  <a:outerShdw blurRad="38100" dist="38100" dir="2700000" algn="tl">
                    <a:srgbClr val="000000">
                      <a:alpha val="43137"/>
                    </a:srgbClr>
                  </a:outerShdw>
                </a:effectLst>
              </a:rPr>
              <a:t>MAJOR PROBLEMS OF ELECTRICAL VEHICLES</a:t>
            </a:r>
          </a:p>
          <a:p>
            <a:endParaRPr lang="en-US" sz="2400" i="1" dirty="0"/>
          </a:p>
          <a:p>
            <a:r>
              <a:rPr lang="en-US" dirty="0"/>
              <a:t>Harmful emission from the transport sector, and investment by different OEMs, there arises a concern for growing more and low cost EVs in the forthcoming years. Several factors such as technological advancement, reduction in the cost of a vehicle, Govt policy support, vehicle purchasing incentives, parking benefit, and good public charging infrastructure facility could result in the uptake of EVs in India. As the production of EVs is very low, the overall share of EVs in the Indian market is negligible. EVs can be </a:t>
            </a:r>
            <a:r>
              <a:rPr lang="en-US" dirty="0" err="1"/>
              <a:t>i</a:t>
            </a:r>
            <a:r>
              <a:rPr lang="en-US" dirty="0"/>
              <a:t>) electric two wheelers (E2Ws) like electric bicycles and electric scooters, ii) three wheelers like E- rickshaws and iii) four wheeler consists of electric cars. India's first electric car company “The Reva Electric car” which launched its car in the early 2000s focuses to produce affordable cars through advanced technology. The only BEV manufacturer, Mahindra Electric mobility Ltd is leading in the Indian market. Other major HEV manufacturer companies operating in Indian markets are Toyota Kirloskar Motor Pvt. </a:t>
            </a:r>
            <a:endParaRPr lang="en-IN" dirty="0"/>
          </a:p>
        </p:txBody>
      </p:sp>
      <p:pic>
        <p:nvPicPr>
          <p:cNvPr id="2" name="Picture 1">
            <a:extLst>
              <a:ext uri="{FF2B5EF4-FFF2-40B4-BE49-F238E27FC236}">
                <a16:creationId xmlns:a16="http://schemas.microsoft.com/office/drawing/2014/main" id="{10209D21-94B2-9717-0608-C6192FB438D0}"/>
              </a:ext>
            </a:extLst>
          </p:cNvPr>
          <p:cNvPicPr>
            <a:picLocks noChangeAspect="1"/>
          </p:cNvPicPr>
          <p:nvPr/>
        </p:nvPicPr>
        <p:blipFill>
          <a:blip r:embed="rId2"/>
          <a:stretch>
            <a:fillRect/>
          </a:stretch>
        </p:blipFill>
        <p:spPr>
          <a:xfrm>
            <a:off x="9149778" y="3493264"/>
            <a:ext cx="2151181" cy="1077763"/>
          </a:xfrm>
          <a:prstGeom prst="rect">
            <a:avLst/>
          </a:prstGeom>
        </p:spPr>
      </p:pic>
    </p:spTree>
    <p:extLst>
      <p:ext uri="{BB962C8B-B14F-4D97-AF65-F5344CB8AC3E}">
        <p14:creationId xmlns:p14="http://schemas.microsoft.com/office/powerpoint/2010/main" val="10496620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167812D-F19F-025C-8F8A-2526FB134512}"/>
              </a:ext>
            </a:extLst>
          </p:cNvPr>
          <p:cNvSpPr txBox="1"/>
          <p:nvPr/>
        </p:nvSpPr>
        <p:spPr>
          <a:xfrm>
            <a:off x="0" y="0"/>
            <a:ext cx="12192000" cy="7017306"/>
          </a:xfrm>
          <a:prstGeom prst="rect">
            <a:avLst/>
          </a:prstGeom>
          <a:noFill/>
        </p:spPr>
        <p:txBody>
          <a:bodyPr wrap="square">
            <a:spAutoFit/>
          </a:bodyPr>
          <a:lstStyle/>
          <a:p>
            <a:r>
              <a:rPr lang="en-US" dirty="0"/>
              <a:t>In 2014, India's overall greenhouse gas emission amounted to 3202 million metric </a:t>
            </a:r>
            <a:r>
              <a:rPr lang="en-US" dirty="0" err="1"/>
              <a:t>tonnes</a:t>
            </a:r>
            <a:r>
              <a:rPr lang="en-US" dirty="0"/>
              <a:t> of carbon dioxide equivalent, which accounted for 6.55% of global greenhouse gas emissions. In India, 68% of greenhouse gas emission come from the energy sector, followed by agriculture, manufacturing processes, improvements in land use and forestry, and waste adding 19.6%, 6.0%, 3.8% and 1.9% relative to greenhouse gas emission .An electric vehicle can be used as a flexible load for standardizing the grid with a substantial share of fluctuating renewable energy generation .The owners of the Electric vehicle do not have a transaction in the electricity market due to the low power of a single transaction considered a current practice for the estimation of current smart policies, which were established in advance for changing scenarios and are exogenous. To exploit the full potential of an EV, flexible load, and smart charging strategies should be executed. In another study by  revealed that, the EV users organized themselves to impart to the aggregator as far as timing and energy necessity. The timing requirement defines the time by which a charging operation must be completed, whereas the battery level supports the energy requirement. In a similar study conducted by  indicated that a decentralized framework and a central entity should provide the pricing signal to owners of electric vehicles expecting the centralized and decentralized frameworks to overlap.</a:t>
            </a:r>
          </a:p>
          <a:p>
            <a:r>
              <a:rPr lang="en-US" dirty="0"/>
              <a:t>Brady and Mahony, 2016 studied the stochastic simulation methodology of an electric vehicle for generating a dynamic travel schedule and charging profile for the propulsion of the EVs in this real world. They concluded that when the conditions of parking time distribution are increased, the parking time distribution accuracy, as well as the overall accuracy of the model, would be improved. Morrissey et al., 2016  studied some electric vehicle consumers and revealed that they prefer charging their vehicles at their home during peak electricity demand in the evening. Foley et al., 2013  studied the impact of EV charging under peak and off-peak charging scenarios in a single extensive electricity market in Ireland and found that the peak charging is detrimental compared to off-peak charging. Doucette and Mc .C , 2011 conducted a study on the BEV and the PHEV to determine their carbon dioxide emission level and compared their results with CO2 emission from Ford Focus. Stain ., 2013  studied the essential tools and strategies for introducing new technology and innovation by exploring key barriers to an EV in two countries. Yu et al., 2012 introduced a driving pattern recognition technique for evaluating the driving range of the EVs based on the trip segment partitioning algorithm. Hayes et al., 2011 investigated for different driving conditions and topographies by building up a vehicle model. Salah et al., 2015 studied the EVs charging impact on Swiss distribution substation and found that higher penetration level and dynamic tariff increases the risk of overloads at some locations</a:t>
            </a:r>
          </a:p>
        </p:txBody>
      </p:sp>
    </p:spTree>
    <p:extLst>
      <p:ext uri="{BB962C8B-B14F-4D97-AF65-F5344CB8AC3E}">
        <p14:creationId xmlns:p14="http://schemas.microsoft.com/office/powerpoint/2010/main" val="6679521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0FAF698-894A-F74C-6FE6-E5F0CA58E540}"/>
              </a:ext>
            </a:extLst>
          </p:cNvPr>
          <p:cNvSpPr txBox="1"/>
          <p:nvPr/>
        </p:nvSpPr>
        <p:spPr>
          <a:xfrm>
            <a:off x="0" y="114449"/>
            <a:ext cx="12192000" cy="4247317"/>
          </a:xfrm>
          <a:prstGeom prst="rect">
            <a:avLst/>
          </a:prstGeom>
          <a:noFill/>
        </p:spPr>
        <p:txBody>
          <a:bodyPr wrap="square">
            <a:spAutoFit/>
          </a:bodyPr>
          <a:lstStyle/>
          <a:p>
            <a:r>
              <a:rPr lang="en-US" dirty="0"/>
              <a:t>These parameters are then compared with each other by their range type. The impact of various classifications of charging methodology of electric vehicles on the national grid and the storage utilization has been presented by studied the model-based non-linear observers for estimating the torque of permanent magnet synchronous motor for hybrid electric vehicles. The maximum transmissible torque method is determined by for increasing the antiskid execution of the torque control framework and to improve the stability of the Electric vehicles. Lu et al., 2013 made a review of key issues for Li-ion battery management in an Electric vehicle. The issue such as voltage of the battery cell, battery state estimation (battery SOC, SOH, DOD and SOF), battery equalization and uniformity and fault analysis of the battery can provide motivation for the research and design of the battery management system. Reviews on optimal management strategies, energy management system and the modelling approach for electric vehicles.</a:t>
            </a:r>
          </a:p>
          <a:p>
            <a:endParaRPr lang="en-US" dirty="0"/>
          </a:p>
          <a:p>
            <a:endParaRPr lang="en-US" dirty="0"/>
          </a:p>
          <a:p>
            <a:endParaRPr lang="en-US" dirty="0"/>
          </a:p>
          <a:p>
            <a:endParaRPr lang="en-US" dirty="0"/>
          </a:p>
          <a:p>
            <a:endParaRPr lang="en-US" dirty="0"/>
          </a:p>
          <a:p>
            <a:endParaRPr lang="en-US" dirty="0"/>
          </a:p>
        </p:txBody>
      </p:sp>
      <p:pic>
        <p:nvPicPr>
          <p:cNvPr id="2" name="Picture 1">
            <a:extLst>
              <a:ext uri="{FF2B5EF4-FFF2-40B4-BE49-F238E27FC236}">
                <a16:creationId xmlns:a16="http://schemas.microsoft.com/office/drawing/2014/main" id="{593E9C8C-E34E-F866-1263-9E93526EE8FE}"/>
              </a:ext>
            </a:extLst>
          </p:cNvPr>
          <p:cNvPicPr>
            <a:picLocks noChangeAspect="1"/>
          </p:cNvPicPr>
          <p:nvPr/>
        </p:nvPicPr>
        <p:blipFill>
          <a:blip r:embed="rId2"/>
          <a:stretch>
            <a:fillRect/>
          </a:stretch>
        </p:blipFill>
        <p:spPr>
          <a:xfrm>
            <a:off x="3647093" y="3199855"/>
            <a:ext cx="4581376" cy="2799730"/>
          </a:xfrm>
          <a:prstGeom prst="rect">
            <a:avLst/>
          </a:prstGeom>
        </p:spPr>
      </p:pic>
    </p:spTree>
    <p:extLst>
      <p:ext uri="{BB962C8B-B14F-4D97-AF65-F5344CB8AC3E}">
        <p14:creationId xmlns:p14="http://schemas.microsoft.com/office/powerpoint/2010/main" val="21333555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B89CE78-7626-0650-AE9E-D50902D6BFBA}"/>
              </a:ext>
            </a:extLst>
          </p:cNvPr>
          <p:cNvSpPr txBox="1"/>
          <p:nvPr/>
        </p:nvSpPr>
        <p:spPr>
          <a:xfrm>
            <a:off x="182880" y="0"/>
            <a:ext cx="11826240" cy="7294305"/>
          </a:xfrm>
          <a:prstGeom prst="rect">
            <a:avLst/>
          </a:prstGeom>
          <a:noFill/>
        </p:spPr>
        <p:txBody>
          <a:bodyPr wrap="square">
            <a:spAutoFit/>
          </a:bodyPr>
          <a:lstStyle/>
          <a:p>
            <a:pPr algn="l"/>
            <a:r>
              <a:rPr lang="en-US" b="0" i="0" dirty="0">
                <a:solidFill>
                  <a:srgbClr val="000000"/>
                </a:solidFill>
                <a:effectLst/>
                <a:latin typeface="Linux Libertine"/>
              </a:rPr>
              <a:t>Vehicle types</a:t>
            </a:r>
          </a:p>
          <a:p>
            <a:pPr algn="l"/>
            <a:r>
              <a:rPr lang="en-US" b="0" i="0" dirty="0">
                <a:solidFill>
                  <a:srgbClr val="202122"/>
                </a:solidFill>
                <a:effectLst/>
                <a:latin typeface="Arial" panose="020B0604020202020204" pitchFamily="34" charset="0"/>
              </a:rPr>
              <a:t>It is generally possible to equip any kind of vehicle with an electric power-train.</a:t>
            </a:r>
          </a:p>
          <a:p>
            <a:pPr algn="l"/>
            <a:r>
              <a:rPr lang="en-US" b="1" i="0" dirty="0">
                <a:solidFill>
                  <a:srgbClr val="000000"/>
                </a:solidFill>
                <a:effectLst/>
                <a:latin typeface="Arial" panose="020B0604020202020204" pitchFamily="34" charset="0"/>
              </a:rPr>
              <a:t>Ground vehicles</a:t>
            </a:r>
          </a:p>
          <a:p>
            <a:pPr algn="l"/>
            <a:r>
              <a:rPr lang="en-US" b="1" i="0" dirty="0">
                <a:solidFill>
                  <a:srgbClr val="000000"/>
                </a:solidFill>
                <a:effectLst/>
                <a:latin typeface="Arial" panose="020B0604020202020204" pitchFamily="34" charset="0"/>
              </a:rPr>
              <a:t>Pure-electric vehicles</a:t>
            </a:r>
          </a:p>
          <a:p>
            <a:pPr algn="l"/>
            <a:r>
              <a:rPr lang="en-US" b="0" i="1" dirty="0">
                <a:solidFill>
                  <a:srgbClr val="202122"/>
                </a:solidFill>
                <a:effectLst/>
                <a:latin typeface="Arial" panose="020B0604020202020204" pitchFamily="34" charset="0"/>
              </a:rPr>
              <a:t>See also: Electric car and Battery electric vehicle</a:t>
            </a:r>
          </a:p>
          <a:p>
            <a:pPr algn="l"/>
            <a:r>
              <a:rPr lang="en-US" b="0" i="0" dirty="0">
                <a:solidFill>
                  <a:srgbClr val="202122"/>
                </a:solidFill>
                <a:effectLst/>
                <a:latin typeface="Arial" panose="020B0604020202020204" pitchFamily="34" charset="0"/>
              </a:rPr>
              <a:t>A pure-electric vehicle or all-electric vehicle is powered exclusively through electric motors. The electricity may come from a battery (battery electric vehicle), solar panel (solar vehicle) or fuel cell (fuel cell vehicle).</a:t>
            </a:r>
          </a:p>
          <a:p>
            <a:pPr algn="l"/>
            <a:r>
              <a:rPr lang="en-US" b="1" i="0" dirty="0">
                <a:solidFill>
                  <a:srgbClr val="000000"/>
                </a:solidFill>
                <a:effectLst/>
                <a:latin typeface="Arial" panose="020B0604020202020204" pitchFamily="34" charset="0"/>
              </a:rPr>
              <a:t>Hybrid EVs</a:t>
            </a:r>
          </a:p>
          <a:p>
            <a:pPr algn="l"/>
            <a:r>
              <a:rPr lang="en-US" b="0" i="1" dirty="0">
                <a:solidFill>
                  <a:srgbClr val="202122"/>
                </a:solidFill>
                <a:effectLst/>
                <a:latin typeface="Arial" panose="020B0604020202020204" pitchFamily="34" charset="0"/>
              </a:rPr>
              <a:t>This section is an excerpt from </a:t>
            </a:r>
            <a:r>
              <a:rPr lang="en-US" i="1" dirty="0">
                <a:solidFill>
                  <a:srgbClr val="202122"/>
                </a:solidFill>
                <a:latin typeface="Arial" panose="020B0604020202020204" pitchFamily="34" charset="0"/>
              </a:rPr>
              <a:t>Hybrid electric vehicle.</a:t>
            </a:r>
            <a:endParaRPr lang="en-US" b="0" i="1" dirty="0">
              <a:solidFill>
                <a:srgbClr val="202122"/>
              </a:solidFill>
              <a:effectLst/>
              <a:latin typeface="Arial" panose="020B0604020202020204" pitchFamily="34" charset="0"/>
            </a:endParaRPr>
          </a:p>
          <a:p>
            <a:pPr algn="l"/>
            <a:r>
              <a:rPr lang="en-US" b="0" i="0" dirty="0">
                <a:solidFill>
                  <a:srgbClr val="202122"/>
                </a:solidFill>
                <a:effectLst/>
                <a:latin typeface="Arial" panose="020B0604020202020204" pitchFamily="34" charset="0"/>
              </a:rPr>
              <a:t>A  (HEV) is a type of hybrid vehicle that combines a conventional internal combustion engine(ICE) system with an electric propulsion system (hybrid vehicle drivetrain). The presence of the electric powertrain is intended to achieve either better fuel economy than a conventional vehicle or better performance. There is a variety of HEV types and the degree to which each function as an electric vehicle (EV) also varies. The most common form of HEV is the hybrid electric car, although hybrid electric trucks (pickups and tractors), buses, boats and aircraft also exist.</a:t>
            </a:r>
          </a:p>
          <a:p>
            <a:pPr algn="l"/>
            <a:r>
              <a:rPr lang="en-US" b="0" i="0" dirty="0">
                <a:solidFill>
                  <a:srgbClr val="202122"/>
                </a:solidFill>
                <a:effectLst/>
                <a:latin typeface="Arial" panose="020B0604020202020204" pitchFamily="34" charset="0"/>
              </a:rPr>
              <a:t>Modern HEVs make use of efficiency-improving technologies such as regenerative vehicles which convert the vehicle’s kinetic energy to electric energy, which is stored in a  battery or supercapacitor. Some varieties of HEV use an internal combustion engine to turn an electric generator, which either recharges the vehicle's batteries or directly powers its electric drive motors; this combination is known as a </a:t>
            </a:r>
            <a:r>
              <a:rPr lang="en-US" b="0" i="0" dirty="0" err="1">
                <a:solidFill>
                  <a:srgbClr val="202122"/>
                </a:solidFill>
                <a:effectLst/>
                <a:latin typeface="Arial" panose="020B0604020202020204" pitchFamily="34" charset="0"/>
              </a:rPr>
              <a:t>motor_generator</a:t>
            </a:r>
            <a:r>
              <a:rPr lang="en-US" b="0" i="0" dirty="0">
                <a:solidFill>
                  <a:srgbClr val="202122"/>
                </a:solidFill>
                <a:effectLst/>
                <a:latin typeface="Arial" panose="020B0604020202020204" pitchFamily="34" charset="0"/>
              </a:rPr>
              <a:t>.  Many HEVs reduced idle emissions  by shutting down the engine at idle and restarting it when needed; this is known as a start-stop system. A hybrid-electric produces lower tailpipe emissions than a comparably sized gasoline car since the hybrid's gasoline engine is usually smaller than that of a gasoline-powered vehicle. If the engine is not used to drive the car directly, it can be geared to run at maximum efficiency, further improving fuel economy.</a:t>
            </a:r>
          </a:p>
          <a:p>
            <a:pPr algn="l"/>
            <a:endParaRPr lang="en-US" dirty="0">
              <a:solidFill>
                <a:srgbClr val="202122"/>
              </a:solidFill>
              <a:latin typeface="Arial" panose="020B0604020202020204" pitchFamily="34" charset="0"/>
            </a:endParaRPr>
          </a:p>
          <a:p>
            <a:pPr algn="l"/>
            <a:endParaRPr lang="en-US" b="0" i="0" dirty="0">
              <a:solidFill>
                <a:srgbClr val="202122"/>
              </a:solidFill>
              <a:effectLst/>
              <a:latin typeface="Arial" panose="020B0604020202020204" pitchFamily="34" charset="0"/>
            </a:endParaRPr>
          </a:p>
          <a:p>
            <a:pPr algn="l"/>
            <a:endParaRPr lang="en-US" b="0" i="0" dirty="0">
              <a:solidFill>
                <a:srgbClr val="202122"/>
              </a:solidFill>
              <a:effectLst/>
              <a:latin typeface="Arial" panose="020B0604020202020204" pitchFamily="34" charset="0"/>
            </a:endParaRPr>
          </a:p>
        </p:txBody>
      </p:sp>
    </p:spTree>
    <p:extLst>
      <p:ext uri="{BB962C8B-B14F-4D97-AF65-F5344CB8AC3E}">
        <p14:creationId xmlns:p14="http://schemas.microsoft.com/office/powerpoint/2010/main" val="28526919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CD510A-57C9-E4D8-B2D4-F05DE31014FF}"/>
              </a:ext>
            </a:extLst>
          </p:cNvPr>
          <p:cNvSpPr>
            <a:spLocks noGrp="1"/>
          </p:cNvSpPr>
          <p:nvPr>
            <p:ph type="title"/>
          </p:nvPr>
        </p:nvSpPr>
        <p:spPr>
          <a:xfrm>
            <a:off x="320040" y="300943"/>
            <a:ext cx="11689080" cy="1539432"/>
          </a:xfrm>
        </p:spPr>
        <p:txBody>
          <a:bodyPr>
            <a:normAutofit fontScale="90000"/>
          </a:bodyPr>
          <a:lstStyle/>
          <a:p>
            <a:r>
              <a:rPr lang="en-IN" b="1" u="sng" dirty="0"/>
              <a:t>Literature Review:</a:t>
            </a:r>
            <a:br>
              <a:rPr lang="en-IN" b="1" i="1" dirty="0"/>
            </a:br>
            <a:r>
              <a:rPr lang="en-IN" i="1" dirty="0">
                <a:effectLst>
                  <a:outerShdw blurRad="38100" dist="38100" dir="2700000" algn="tl">
                    <a:srgbClr val="000000">
                      <a:alpha val="43137"/>
                    </a:srgbClr>
                  </a:outerShdw>
                </a:effectLst>
              </a:rPr>
              <a:t>The various articles, previous reports used for this projects has come from various sources Business Standard Newspapers , Mini Newspapers.</a:t>
            </a:r>
            <a:endParaRPr lang="en-IN" i="1" u="sng" dirty="0">
              <a:effectLst>
                <a:outerShdw blurRad="38100" dist="38100" dir="2700000" algn="tl">
                  <a:srgbClr val="000000">
                    <a:alpha val="43137"/>
                  </a:srgbClr>
                </a:outerShdw>
              </a:effectLst>
            </a:endParaRPr>
          </a:p>
        </p:txBody>
      </p:sp>
      <p:sp>
        <p:nvSpPr>
          <p:cNvPr id="4" name="TextBox 3">
            <a:extLst>
              <a:ext uri="{FF2B5EF4-FFF2-40B4-BE49-F238E27FC236}">
                <a16:creationId xmlns:a16="http://schemas.microsoft.com/office/drawing/2014/main" id="{AF250B1C-6105-BD9E-A015-4764F27BB8EC}"/>
              </a:ext>
            </a:extLst>
          </p:cNvPr>
          <p:cNvSpPr txBox="1"/>
          <p:nvPr/>
        </p:nvSpPr>
        <p:spPr>
          <a:xfrm>
            <a:off x="320040" y="2167359"/>
            <a:ext cx="10770629" cy="3970318"/>
          </a:xfrm>
          <a:prstGeom prst="rect">
            <a:avLst/>
          </a:prstGeom>
          <a:noFill/>
        </p:spPr>
        <p:txBody>
          <a:bodyPr wrap="square">
            <a:spAutoFit/>
          </a:bodyPr>
          <a:lstStyle/>
          <a:p>
            <a:pPr algn="l"/>
            <a:r>
              <a:rPr lang="en-US" b="0" i="1" dirty="0">
                <a:solidFill>
                  <a:srgbClr val="202122"/>
                </a:solidFill>
                <a:effectLst/>
                <a:latin typeface="Arial" panose="020B0604020202020204" pitchFamily="34" charset="0"/>
              </a:rPr>
              <a:t>Main article : History of electric vehicle</a:t>
            </a:r>
          </a:p>
          <a:p>
            <a:pPr algn="l"/>
            <a:r>
              <a:rPr lang="en-US" b="0" i="0" dirty="0">
                <a:solidFill>
                  <a:srgbClr val="202122"/>
                </a:solidFill>
                <a:effectLst/>
                <a:latin typeface="Arial" panose="020B0604020202020204" pitchFamily="34" charset="0"/>
              </a:rPr>
              <a:t>Electric motive power started in 1827, when Hungarian priest </a:t>
            </a:r>
            <a:r>
              <a:rPr lang="en-US" dirty="0">
                <a:solidFill>
                  <a:srgbClr val="0645AD"/>
                </a:solidFill>
                <a:latin typeface="Arial" panose="020B0604020202020204" pitchFamily="34" charset="0"/>
              </a:rPr>
              <a:t>A . </a:t>
            </a:r>
            <a:r>
              <a:rPr lang="en-US" b="0" i="0" u="none" strike="noStrike" dirty="0">
                <a:solidFill>
                  <a:srgbClr val="0645AD"/>
                </a:solidFill>
                <a:effectLst/>
                <a:latin typeface="Arial" panose="020B0604020202020204" pitchFamily="34" charset="0"/>
                <a:hlinkClick r:id="rId2" tooltip="Ányos Jedlik"/>
              </a:rPr>
              <a:t>Jedlik</a:t>
            </a:r>
            <a:r>
              <a:rPr lang="en-US" b="0" i="0" dirty="0">
                <a:solidFill>
                  <a:srgbClr val="202122"/>
                </a:solidFill>
                <a:effectLst/>
                <a:latin typeface="Arial" panose="020B0604020202020204" pitchFamily="34" charset="0"/>
              </a:rPr>
              <a:t> built the first crude but viable electric motor, which used a stator, rotor, and commutator; and the next year he used it to power a small car. In 1835, professor  S brand of the </a:t>
            </a:r>
            <a:r>
              <a:rPr lang="en-US" b="0" i="0" u="none" strike="noStrike" dirty="0">
                <a:solidFill>
                  <a:srgbClr val="0645AD"/>
                </a:solidFill>
                <a:effectLst/>
                <a:latin typeface="Arial" panose="020B0604020202020204" pitchFamily="34" charset="0"/>
                <a:hlinkClick r:id="rId3" tooltip="University of Groningen"/>
              </a:rPr>
              <a:t>University of Groningen</a:t>
            </a:r>
            <a:r>
              <a:rPr lang="en-US" b="0" i="0" dirty="0">
                <a:solidFill>
                  <a:srgbClr val="202122"/>
                </a:solidFill>
                <a:effectLst/>
                <a:latin typeface="Arial" panose="020B0604020202020204" pitchFamily="34" charset="0"/>
              </a:rPr>
              <a:t>, in the </a:t>
            </a:r>
            <a:r>
              <a:rPr lang="en-US" b="0" i="0" u="none" strike="noStrike" dirty="0">
                <a:solidFill>
                  <a:srgbClr val="0645AD"/>
                </a:solidFill>
                <a:effectLst/>
                <a:latin typeface="Arial" panose="020B0604020202020204" pitchFamily="34" charset="0"/>
                <a:hlinkClick r:id="rId4" tooltip="Netherlands"/>
              </a:rPr>
              <a:t>Netherlands</a:t>
            </a:r>
            <a:r>
              <a:rPr lang="en-US" b="0" i="0" dirty="0">
                <a:solidFill>
                  <a:srgbClr val="202122"/>
                </a:solidFill>
                <a:effectLst/>
                <a:latin typeface="Arial" panose="020B0604020202020204" pitchFamily="34" charset="0"/>
              </a:rPr>
              <a:t>, built a small-scale electric car, and sometime between 1832 and 1839, </a:t>
            </a:r>
            <a:r>
              <a:rPr lang="en-US" b="0" i="0" u="none" strike="noStrike" dirty="0">
                <a:solidFill>
                  <a:srgbClr val="0645AD"/>
                </a:solidFill>
                <a:effectLst/>
                <a:latin typeface="Arial" panose="020B0604020202020204" pitchFamily="34" charset="0"/>
                <a:hlinkClick r:id="rId5" tooltip="Robert Anderson (inventor)"/>
              </a:rPr>
              <a:t>Robert Anderson</a:t>
            </a:r>
            <a:r>
              <a:rPr lang="en-US" b="0" i="0" dirty="0">
                <a:solidFill>
                  <a:srgbClr val="202122"/>
                </a:solidFill>
                <a:effectLst/>
                <a:latin typeface="Arial" panose="020B0604020202020204" pitchFamily="34" charset="0"/>
              </a:rPr>
              <a:t> of </a:t>
            </a:r>
            <a:r>
              <a:rPr lang="en-US" b="0" i="0" u="none" strike="noStrike" dirty="0">
                <a:solidFill>
                  <a:srgbClr val="0645AD"/>
                </a:solidFill>
                <a:effectLst/>
                <a:latin typeface="Arial" panose="020B0604020202020204" pitchFamily="34" charset="0"/>
                <a:hlinkClick r:id="rId6" tooltip="Scotland"/>
              </a:rPr>
              <a:t>Scotland</a:t>
            </a:r>
            <a:r>
              <a:rPr lang="en-US" b="0" i="0" dirty="0">
                <a:solidFill>
                  <a:srgbClr val="202122"/>
                </a:solidFill>
                <a:effectLst/>
                <a:latin typeface="Arial" panose="020B0604020202020204" pitchFamily="34" charset="0"/>
              </a:rPr>
              <a:t> invented the first crude electric carriage, powered by non-rechargeable </a:t>
            </a:r>
            <a:r>
              <a:rPr lang="en-US" b="0" i="0" u="none" strike="noStrike" dirty="0">
                <a:solidFill>
                  <a:srgbClr val="0645AD"/>
                </a:solidFill>
                <a:effectLst/>
                <a:latin typeface="Arial" panose="020B0604020202020204" pitchFamily="34" charset="0"/>
                <a:hlinkClick r:id="rId7" tooltip="Primary cell"/>
              </a:rPr>
              <a:t>primary cells</a:t>
            </a:r>
            <a:r>
              <a:rPr lang="en-US" b="0" i="0" dirty="0">
                <a:solidFill>
                  <a:srgbClr val="202122"/>
                </a:solidFill>
                <a:effectLst/>
                <a:latin typeface="Arial" panose="020B0604020202020204" pitchFamily="34" charset="0"/>
              </a:rPr>
              <a:t>. American blacksmith and inventor </a:t>
            </a:r>
            <a:r>
              <a:rPr lang="en-US" b="0" i="0" u="none" strike="noStrike" dirty="0">
                <a:solidFill>
                  <a:srgbClr val="0645AD"/>
                </a:solidFill>
                <a:effectLst/>
                <a:latin typeface="Arial" panose="020B0604020202020204" pitchFamily="34" charset="0"/>
                <a:hlinkClick r:id="rId8" tooltip="Thomas Davenport (inventor)"/>
              </a:rPr>
              <a:t>Thomas Davenport</a:t>
            </a:r>
            <a:r>
              <a:rPr lang="en-US" b="0" i="0" dirty="0">
                <a:solidFill>
                  <a:srgbClr val="202122"/>
                </a:solidFill>
                <a:effectLst/>
                <a:latin typeface="Arial" panose="020B0604020202020204" pitchFamily="34" charset="0"/>
              </a:rPr>
              <a:t> built a toy electric locomotive, powered by a primitive electric motor, in 1835. In 1838, a Scotsman named </a:t>
            </a:r>
            <a:r>
              <a:rPr lang="en-US" b="0" i="0" u="none" strike="noStrike" dirty="0">
                <a:solidFill>
                  <a:srgbClr val="0645AD"/>
                </a:solidFill>
                <a:effectLst/>
                <a:latin typeface="Arial" panose="020B0604020202020204" pitchFamily="34" charset="0"/>
                <a:hlinkClick r:id="rId9" tooltip="Robert Davidson (inventor)"/>
              </a:rPr>
              <a:t>Robert Davidson</a:t>
            </a:r>
            <a:r>
              <a:rPr lang="en-US" b="0" i="0" dirty="0">
                <a:solidFill>
                  <a:srgbClr val="202122"/>
                </a:solidFill>
                <a:effectLst/>
                <a:latin typeface="Arial" panose="020B0604020202020204" pitchFamily="34" charset="0"/>
              </a:rPr>
              <a:t> built an electric locomotive that attained a speed of four miles per hour (6 km/h). In England a patent was granted in 1840 for the use of rails as conductors of electric current, and similar American patents were issued to Lilley and Colten in 1847</a:t>
            </a:r>
          </a:p>
          <a:p>
            <a:pPr algn="l"/>
            <a:r>
              <a:rPr lang="en-US" b="0" i="0" dirty="0">
                <a:solidFill>
                  <a:srgbClr val="202122"/>
                </a:solidFill>
                <a:effectLst/>
                <a:latin typeface="Arial" panose="020B0604020202020204" pitchFamily="34" charset="0"/>
              </a:rPr>
              <a:t>The first mass-produced electric vehicles appeared in America in the early 1900s. In 1902, the </a:t>
            </a:r>
            <a:r>
              <a:rPr lang="en-US" b="0" i="0" u="none" strike="noStrike" dirty="0">
                <a:solidFill>
                  <a:srgbClr val="0645AD"/>
                </a:solidFill>
                <a:effectLst/>
                <a:latin typeface="Arial" panose="020B0604020202020204" pitchFamily="34" charset="0"/>
                <a:hlinkClick r:id="rId10" tooltip="Studebaker"/>
              </a:rPr>
              <a:t>Studebaker</a:t>
            </a:r>
            <a:r>
              <a:rPr lang="en-US" b="0" i="0" dirty="0">
                <a:solidFill>
                  <a:srgbClr val="202122"/>
                </a:solidFill>
                <a:effectLst/>
                <a:latin typeface="Arial" panose="020B0604020202020204" pitchFamily="34" charset="0"/>
              </a:rPr>
              <a:t> Automobile Company entered the automotive business with electric vehicles, though it also entered the gasoline vehicles market in 1904. However, with the advent of cheap assembly line cars by </a:t>
            </a:r>
            <a:r>
              <a:rPr lang="en-US" b="0" i="0" u="none" strike="noStrike" dirty="0">
                <a:solidFill>
                  <a:srgbClr val="0645AD"/>
                </a:solidFill>
                <a:effectLst/>
                <a:latin typeface="Arial" panose="020B0604020202020204" pitchFamily="34" charset="0"/>
                <a:hlinkClick r:id="rId11" tooltip="Ford Motor Company"/>
              </a:rPr>
              <a:t>Ford Motor Company</a:t>
            </a:r>
            <a:r>
              <a:rPr lang="en-US" b="0" i="0" dirty="0">
                <a:solidFill>
                  <a:srgbClr val="202122"/>
                </a:solidFill>
                <a:effectLst/>
                <a:latin typeface="Arial" panose="020B0604020202020204" pitchFamily="34" charset="0"/>
              </a:rPr>
              <a:t>, the popularity of electric cars declined significantly.</a:t>
            </a:r>
          </a:p>
        </p:txBody>
      </p:sp>
    </p:spTree>
    <p:extLst>
      <p:ext uri="{BB962C8B-B14F-4D97-AF65-F5344CB8AC3E}">
        <p14:creationId xmlns:p14="http://schemas.microsoft.com/office/powerpoint/2010/main" val="22026765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407E8BE-A224-98B3-25E9-D2E81230D1A0}"/>
              </a:ext>
            </a:extLst>
          </p:cNvPr>
          <p:cNvSpPr txBox="1"/>
          <p:nvPr/>
        </p:nvSpPr>
        <p:spPr>
          <a:xfrm>
            <a:off x="219919" y="243068"/>
            <a:ext cx="11783028" cy="341632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202122"/>
                </a:solidFill>
                <a:effectLst/>
                <a:uLnTx/>
                <a:uFillTx/>
                <a:latin typeface="Arial" panose="020B0604020202020204" pitchFamily="34" charset="0"/>
                <a:ea typeface="+mn-ea"/>
                <a:cs typeface="+mn-cs"/>
              </a:rPr>
              <a:t>Most producers of passenger cars opted for gasoline cars in the first decade of the 20th century, but electric trucks were an established niche well into the 1920s.A number of developments contributed to a decline in the popularity of electric cars .Improved road infrastructure required a greater range than that offered by electric cars, and the discovery of large reserves of petroleum in Texas, Oklahoma, and California led to the wide availability of affordable gasoline/petrol, making internal combustion powered cars cheaper to operate over long distances. Electric vehicles were not seldom marketed as a women's luxury car, which may have been a stigma among male </a:t>
            </a:r>
            <a:r>
              <a:rPr kumimoji="0" lang="en-US" sz="1800" b="0" i="0" u="none" strike="noStrike" kern="1200" cap="none" spc="0" normalizeH="0" baseline="0" noProof="0" dirty="0" err="1">
                <a:ln>
                  <a:noFill/>
                </a:ln>
                <a:solidFill>
                  <a:srgbClr val="202122"/>
                </a:solidFill>
                <a:effectLst/>
                <a:uLnTx/>
                <a:uFillTx/>
                <a:latin typeface="Arial" panose="020B0604020202020204" pitchFamily="34" charset="0"/>
                <a:ea typeface="+mn-ea"/>
                <a:cs typeface="+mn-cs"/>
              </a:rPr>
              <a:t>consumers.Also</a:t>
            </a:r>
            <a:r>
              <a:rPr kumimoji="0" lang="en-US" sz="1800" b="0" i="0" u="none" strike="noStrike" kern="1200" cap="none" spc="0" normalizeH="0" baseline="0" noProof="0" dirty="0">
                <a:ln>
                  <a:noFill/>
                </a:ln>
                <a:solidFill>
                  <a:srgbClr val="202122"/>
                </a:solidFill>
                <a:effectLst/>
                <a:uLnTx/>
                <a:uFillTx/>
                <a:latin typeface="Arial" panose="020B0604020202020204" pitchFamily="34" charset="0"/>
                <a:ea typeface="+mn-ea"/>
                <a:cs typeface="+mn-cs"/>
              </a:rPr>
              <a:t>, internal combustion powered cars became ever-easier to operate thanks to the invention of the electric starter by </a:t>
            </a:r>
            <a:r>
              <a:rPr kumimoji="0" lang="en-US" sz="1800" b="0" i="0" u="none" strike="noStrike" kern="1200" cap="none" spc="0" normalizeH="0" baseline="0" noProof="0" dirty="0">
                <a:ln>
                  <a:noFill/>
                </a:ln>
                <a:solidFill>
                  <a:srgbClr val="0645AD"/>
                </a:solidFill>
                <a:effectLst/>
                <a:uLnTx/>
                <a:uFillTx/>
                <a:latin typeface="Arial" panose="020B0604020202020204" pitchFamily="34" charset="0"/>
                <a:ea typeface="+mn-ea"/>
                <a:cs typeface="+mn-cs"/>
                <a:hlinkClick r:id="rId2" tooltip="Charles Kettering"/>
              </a:rPr>
              <a:t>Charles Kettering</a:t>
            </a:r>
            <a:r>
              <a:rPr kumimoji="0" lang="en-US" sz="1800" b="0" i="0" u="none" strike="noStrike" kern="1200" cap="none" spc="0" normalizeH="0" baseline="0" noProof="0" dirty="0">
                <a:ln>
                  <a:noFill/>
                </a:ln>
                <a:solidFill>
                  <a:srgbClr val="202122"/>
                </a:solidFill>
                <a:effectLst/>
                <a:uLnTx/>
                <a:uFillTx/>
                <a:latin typeface="Arial" panose="020B0604020202020204" pitchFamily="34" charset="0"/>
                <a:ea typeface="+mn-ea"/>
                <a:cs typeface="+mn-cs"/>
              </a:rPr>
              <a:t> in 1912,</a:t>
            </a:r>
            <a:r>
              <a:rPr lang="en-US" baseline="30000" dirty="0">
                <a:solidFill>
                  <a:srgbClr val="0645AD"/>
                </a:solidFill>
                <a:latin typeface="Arial" panose="020B0604020202020204" pitchFamily="34" charset="0"/>
              </a:rPr>
              <a:t>[</a:t>
            </a:r>
            <a:r>
              <a:rPr kumimoji="0" lang="en-US" sz="1800" b="0" i="0" u="none" strike="noStrike" kern="1200" cap="none" spc="0" normalizeH="0" baseline="0" noProof="0" dirty="0">
                <a:ln>
                  <a:noFill/>
                </a:ln>
                <a:solidFill>
                  <a:srgbClr val="202122"/>
                </a:solidFill>
                <a:effectLst/>
                <a:uLnTx/>
                <a:uFillTx/>
                <a:latin typeface="Arial" panose="020B0604020202020204" pitchFamily="34" charset="0"/>
                <a:ea typeface="+mn-ea"/>
                <a:cs typeface="+mn-cs"/>
              </a:rPr>
              <a:t>which eliminated the need of a hand crank for starting a gasoline engine, and the noise emitted by ICE cars became more bearable thanks to the use of the  muffler which </a:t>
            </a:r>
            <a:r>
              <a:rPr kumimoji="0" lang="en-US" sz="1800" b="0" i="0" u="none" strike="noStrike" kern="1200" cap="none" spc="0" normalizeH="0" baseline="0" noProof="0" dirty="0">
                <a:ln>
                  <a:noFill/>
                </a:ln>
                <a:solidFill>
                  <a:srgbClr val="0645AD"/>
                </a:solidFill>
                <a:effectLst/>
                <a:uLnTx/>
                <a:uFillTx/>
                <a:latin typeface="Arial" panose="020B0604020202020204" pitchFamily="34" charset="0"/>
                <a:ea typeface="+mn-ea"/>
                <a:cs typeface="+mn-cs"/>
                <a:hlinkClick r:id="rId3" tooltip="Hiram Percy Maxim"/>
              </a:rPr>
              <a:t>Hiram Percy Maxim</a:t>
            </a:r>
            <a:r>
              <a:rPr kumimoji="0" lang="en-US" sz="1800" b="0" i="0" u="none" strike="noStrike" kern="1200" cap="none" spc="0" normalizeH="0" baseline="0" noProof="0" dirty="0">
                <a:ln>
                  <a:noFill/>
                </a:ln>
                <a:solidFill>
                  <a:srgbClr val="202122"/>
                </a:solidFill>
                <a:effectLst/>
                <a:uLnTx/>
                <a:uFillTx/>
                <a:latin typeface="Arial" panose="020B0604020202020204" pitchFamily="34" charset="0"/>
                <a:ea typeface="+mn-ea"/>
                <a:cs typeface="+mn-cs"/>
              </a:rPr>
              <a:t> had invented in 1897. As roads were improved outside urban areas, electric vehicle range could not compete with the ICE. Finally, the  mass of production of gasoline-powered vehicles by </a:t>
            </a:r>
            <a:r>
              <a:rPr kumimoji="0" lang="en-US" sz="1800" b="0" i="0" u="none" strike="noStrike" kern="1200" cap="none" spc="0" normalizeH="0" baseline="0" noProof="0" dirty="0">
                <a:ln>
                  <a:noFill/>
                </a:ln>
                <a:solidFill>
                  <a:srgbClr val="0645AD"/>
                </a:solidFill>
                <a:effectLst/>
                <a:uLnTx/>
                <a:uFillTx/>
                <a:latin typeface="Arial" panose="020B0604020202020204" pitchFamily="34" charset="0"/>
                <a:ea typeface="+mn-ea"/>
                <a:cs typeface="+mn-cs"/>
                <a:hlinkClick r:id="rId4" tooltip="Henry Ford"/>
              </a:rPr>
              <a:t>Henry Ford</a:t>
            </a:r>
            <a:r>
              <a:rPr kumimoji="0" lang="en-US" sz="1800" b="0" i="0" u="none" strike="noStrike" kern="1200" cap="none" spc="0" normalizeH="0" baseline="0" noProof="0" dirty="0">
                <a:ln>
                  <a:noFill/>
                </a:ln>
                <a:solidFill>
                  <a:srgbClr val="202122"/>
                </a:solidFill>
                <a:effectLst/>
                <a:uLnTx/>
                <a:uFillTx/>
                <a:latin typeface="Arial" panose="020B0604020202020204" pitchFamily="34" charset="0"/>
                <a:ea typeface="+mn-ea"/>
                <a:cs typeface="+mn-cs"/>
              </a:rPr>
              <a:t> in 1913 reduced significantly the cost of gasoline cars as compared to electric cars.</a:t>
            </a:r>
          </a:p>
        </p:txBody>
      </p:sp>
      <p:pic>
        <p:nvPicPr>
          <p:cNvPr id="2" name="Picture 1">
            <a:extLst>
              <a:ext uri="{FF2B5EF4-FFF2-40B4-BE49-F238E27FC236}">
                <a16:creationId xmlns:a16="http://schemas.microsoft.com/office/drawing/2014/main" id="{406EAFEB-B884-1B92-D383-879E86A3DEE4}"/>
              </a:ext>
            </a:extLst>
          </p:cNvPr>
          <p:cNvPicPr>
            <a:picLocks noChangeAspect="1"/>
          </p:cNvPicPr>
          <p:nvPr/>
        </p:nvPicPr>
        <p:blipFill>
          <a:blip r:embed="rId5"/>
          <a:stretch>
            <a:fillRect/>
          </a:stretch>
        </p:blipFill>
        <p:spPr>
          <a:xfrm>
            <a:off x="3518248" y="3859837"/>
            <a:ext cx="4651651" cy="2609314"/>
          </a:xfrm>
          <a:prstGeom prst="rect">
            <a:avLst/>
          </a:prstGeom>
        </p:spPr>
      </p:pic>
    </p:spTree>
    <p:extLst>
      <p:ext uri="{BB962C8B-B14F-4D97-AF65-F5344CB8AC3E}">
        <p14:creationId xmlns:p14="http://schemas.microsoft.com/office/powerpoint/2010/main" val="35814770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9AC7C19-4F0F-EC86-5411-7E5E58D1B45E}"/>
              </a:ext>
            </a:extLst>
          </p:cNvPr>
          <p:cNvSpPr txBox="1"/>
          <p:nvPr/>
        </p:nvSpPr>
        <p:spPr>
          <a:xfrm>
            <a:off x="0" y="1"/>
            <a:ext cx="12192000" cy="7017306"/>
          </a:xfrm>
          <a:prstGeom prst="rect">
            <a:avLst/>
          </a:prstGeom>
          <a:noFill/>
        </p:spPr>
        <p:txBody>
          <a:bodyPr wrap="square">
            <a:spAutoFit/>
          </a:bodyPr>
          <a:lstStyle/>
          <a:p>
            <a:pPr algn="l"/>
            <a:r>
              <a:rPr lang="en-US" b="0" i="0" dirty="0">
                <a:solidFill>
                  <a:srgbClr val="505050"/>
                </a:solidFill>
                <a:effectLst/>
                <a:latin typeface="NexusSerif"/>
              </a:rPr>
              <a:t> </a:t>
            </a:r>
            <a:r>
              <a:rPr kumimoji="0" lang="en-IN" sz="4000" b="1" i="0" u="sng" strike="noStrike" kern="1200" cap="none" spc="0" normalizeH="0" baseline="0" noProof="0" dirty="0">
                <a:ln>
                  <a:noFill/>
                </a:ln>
                <a:solidFill>
                  <a:prstClr val="black"/>
                </a:solidFill>
                <a:uLnTx/>
                <a:uFillTx/>
                <a:latin typeface="Calibri Light" panose="020F0302020204030204"/>
                <a:ea typeface="+mj-ea"/>
                <a:cs typeface="+mj-cs"/>
              </a:rPr>
              <a:t>Materials and Methods:</a:t>
            </a:r>
            <a:endParaRPr lang="en-US" sz="4000" b="1" u="sng" dirty="0">
              <a:solidFill>
                <a:srgbClr val="505050"/>
              </a:solidFill>
              <a:latin typeface="NexusSerif"/>
            </a:endParaRPr>
          </a:p>
          <a:p>
            <a:pPr algn="l"/>
            <a:r>
              <a:rPr lang="en-US" sz="3200" i="0" u="sng" dirty="0">
                <a:solidFill>
                  <a:srgbClr val="505050"/>
                </a:solidFill>
                <a:effectLst/>
                <a:latin typeface="NexusSerif"/>
              </a:rPr>
              <a:t>Methodology:</a:t>
            </a:r>
          </a:p>
          <a:p>
            <a:pPr algn="l"/>
            <a:r>
              <a:rPr lang="en-US" b="0" i="0" dirty="0">
                <a:solidFill>
                  <a:srgbClr val="2E2E2E"/>
                </a:solidFill>
                <a:effectLst/>
                <a:latin typeface="NexusSerif"/>
              </a:rPr>
              <a:t>My Team studied various types of electric vehicles exiting at present across the world. Besides this, we have figured out the barriers of EV in the Indian market. Different types of optimization techniques are also discussed. The detailed overview on Electric Vehicles was studied and is presented in . This paper is structured into a few segments such as</a:t>
            </a:r>
            <a:r>
              <a:rPr lang="en-US" dirty="0">
                <a:solidFill>
                  <a:srgbClr val="2E2E2E"/>
                </a:solidFill>
                <a:latin typeface="NexusSerif"/>
              </a:rPr>
              <a:t> methodology </a:t>
            </a:r>
            <a:r>
              <a:rPr lang="en-US" b="0" i="0" dirty="0">
                <a:solidFill>
                  <a:srgbClr val="2E2E2E"/>
                </a:solidFill>
                <a:effectLst/>
                <a:latin typeface="NexusSerif"/>
              </a:rPr>
              <a:t>describes the methodology  explains the  electric vehicle overview of all types of electric vehicle configuration followed by its charging scenario in barrier of EV </a:t>
            </a:r>
            <a:r>
              <a:rPr lang="en-US" dirty="0">
                <a:solidFill>
                  <a:srgbClr val="2E2E2E"/>
                </a:solidFill>
                <a:latin typeface="NexusSerif"/>
              </a:rPr>
              <a:t>  </a:t>
            </a:r>
            <a:r>
              <a:rPr lang="en-US" b="0" i="0" dirty="0">
                <a:solidFill>
                  <a:srgbClr val="2E2E2E"/>
                </a:solidFill>
                <a:effectLst/>
                <a:latin typeface="NexusSerif"/>
              </a:rPr>
              <a:t>the optimization technique for EV and V2G .</a:t>
            </a:r>
          </a:p>
          <a:p>
            <a:pPr algn="l"/>
            <a:endParaRPr lang="en-US" dirty="0">
              <a:solidFill>
                <a:srgbClr val="2E2E2E"/>
              </a:solidFill>
              <a:latin typeface="NexusSerif"/>
            </a:endParaRPr>
          </a:p>
          <a:p>
            <a:pPr algn="l"/>
            <a:endParaRPr lang="en-US" b="0" i="0" dirty="0">
              <a:solidFill>
                <a:srgbClr val="2E2E2E"/>
              </a:solidFill>
              <a:effectLst/>
              <a:latin typeface="NexusSerif"/>
            </a:endParaRPr>
          </a:p>
          <a:p>
            <a:pPr algn="l"/>
            <a:endParaRPr lang="en-US" dirty="0">
              <a:solidFill>
                <a:srgbClr val="2E2E2E"/>
              </a:solidFill>
              <a:latin typeface="NexusSerif"/>
            </a:endParaRPr>
          </a:p>
          <a:p>
            <a:pPr algn="l"/>
            <a:endParaRPr lang="en-US" b="0" i="0" dirty="0">
              <a:solidFill>
                <a:srgbClr val="2E2E2E"/>
              </a:solidFill>
              <a:effectLst/>
              <a:latin typeface="NexusSerif"/>
            </a:endParaRPr>
          </a:p>
          <a:p>
            <a:pPr algn="l"/>
            <a:endParaRPr lang="en-US" dirty="0">
              <a:solidFill>
                <a:srgbClr val="2E2E2E"/>
              </a:solidFill>
              <a:latin typeface="NexusSerif"/>
            </a:endParaRPr>
          </a:p>
          <a:p>
            <a:pPr algn="l"/>
            <a:endParaRPr lang="en-US" b="0" i="0" dirty="0">
              <a:solidFill>
                <a:srgbClr val="2E2E2E"/>
              </a:solidFill>
              <a:effectLst/>
              <a:latin typeface="NexusSerif"/>
            </a:endParaRPr>
          </a:p>
          <a:p>
            <a:pPr algn="l"/>
            <a:endParaRPr lang="en-US" dirty="0">
              <a:solidFill>
                <a:srgbClr val="2E2E2E"/>
              </a:solidFill>
              <a:latin typeface="NexusSerif"/>
            </a:endParaRPr>
          </a:p>
          <a:p>
            <a:pPr algn="l"/>
            <a:endParaRPr lang="en-US" b="0" i="0" dirty="0">
              <a:solidFill>
                <a:srgbClr val="2E2E2E"/>
              </a:solidFill>
              <a:effectLst/>
              <a:latin typeface="NexusSerif"/>
            </a:endParaRPr>
          </a:p>
          <a:p>
            <a:pPr algn="l"/>
            <a:endParaRPr lang="en-US" dirty="0">
              <a:solidFill>
                <a:srgbClr val="2E2E2E"/>
              </a:solidFill>
              <a:latin typeface="NexusSerif"/>
            </a:endParaRPr>
          </a:p>
          <a:p>
            <a:pPr algn="l"/>
            <a:endParaRPr lang="en-US" b="0" i="0" dirty="0">
              <a:solidFill>
                <a:srgbClr val="2E2E2E"/>
              </a:solidFill>
              <a:effectLst/>
              <a:latin typeface="NexusSerif"/>
            </a:endParaRPr>
          </a:p>
          <a:p>
            <a:pPr algn="l"/>
            <a:endParaRPr lang="en-US" dirty="0">
              <a:solidFill>
                <a:srgbClr val="2E2E2E"/>
              </a:solidFill>
              <a:latin typeface="NexusSerif"/>
            </a:endParaRPr>
          </a:p>
          <a:p>
            <a:pPr algn="l"/>
            <a:endParaRPr lang="en-US" b="0" i="0" dirty="0">
              <a:solidFill>
                <a:srgbClr val="2E2E2E"/>
              </a:solidFill>
              <a:effectLst/>
              <a:latin typeface="NexusSerif"/>
            </a:endParaRPr>
          </a:p>
          <a:p>
            <a:pPr algn="l"/>
            <a:endParaRPr lang="en-US" dirty="0">
              <a:solidFill>
                <a:srgbClr val="2E2E2E"/>
              </a:solidFill>
              <a:latin typeface="NexusSerif"/>
            </a:endParaRPr>
          </a:p>
          <a:p>
            <a:pPr algn="l"/>
            <a:endParaRPr lang="en-US" b="0" i="0" dirty="0">
              <a:solidFill>
                <a:srgbClr val="2E2E2E"/>
              </a:solidFill>
              <a:effectLst/>
              <a:latin typeface="NexusSerif"/>
            </a:endParaRPr>
          </a:p>
          <a:p>
            <a:pPr algn="l"/>
            <a:endParaRPr lang="en-US" dirty="0">
              <a:solidFill>
                <a:srgbClr val="2E2E2E"/>
              </a:solidFill>
              <a:latin typeface="NexusSerif"/>
            </a:endParaRPr>
          </a:p>
          <a:p>
            <a:pPr algn="l"/>
            <a:endParaRPr lang="en-US" b="0" i="0" dirty="0">
              <a:solidFill>
                <a:srgbClr val="2E2E2E"/>
              </a:solidFill>
              <a:effectLst/>
              <a:latin typeface="NexusSerif"/>
            </a:endParaRPr>
          </a:p>
        </p:txBody>
      </p:sp>
      <p:pic>
        <p:nvPicPr>
          <p:cNvPr id="5" name="Picture 4">
            <a:extLst>
              <a:ext uri="{FF2B5EF4-FFF2-40B4-BE49-F238E27FC236}">
                <a16:creationId xmlns:a16="http://schemas.microsoft.com/office/drawing/2014/main" id="{D20E6FB6-838B-4651-43B5-6A072E0F708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560320"/>
            <a:ext cx="12192000" cy="4317999"/>
          </a:xfrm>
          <a:prstGeom prst="rect">
            <a:avLst/>
          </a:prstGeom>
        </p:spPr>
      </p:pic>
    </p:spTree>
    <p:extLst>
      <p:ext uri="{BB962C8B-B14F-4D97-AF65-F5344CB8AC3E}">
        <p14:creationId xmlns:p14="http://schemas.microsoft.com/office/powerpoint/2010/main" val="7788443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Presentation1</Template>
  <TotalTime>108</TotalTime>
  <Words>3855</Words>
  <Application>Microsoft Office PowerPoint</Application>
  <PresentationFormat>Widescreen</PresentationFormat>
  <Paragraphs>161</Paragraphs>
  <Slides>20</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Calibri</vt:lpstr>
      <vt:lpstr>Calibri Light</vt:lpstr>
      <vt:lpstr>Linux Libertine</vt:lpstr>
      <vt:lpstr>NexusSerif</vt:lpstr>
      <vt:lpstr>Office Theme</vt:lpstr>
      <vt:lpstr>PowerPoint Presentation</vt:lpstr>
      <vt:lpstr>PowerPoint Presentation</vt:lpstr>
      <vt:lpstr>PowerPoint Presentation</vt:lpstr>
      <vt:lpstr>PowerPoint Presentation</vt:lpstr>
      <vt:lpstr>PowerPoint Presentation</vt:lpstr>
      <vt:lpstr>PowerPoint Presentation</vt:lpstr>
      <vt:lpstr>Literature Review: The various articles, previous reports used for this projects has come from various sources Business Standard Newspapers , Mini Newspapers.</vt:lpstr>
      <vt:lpstr>PowerPoint Presentation</vt:lpstr>
      <vt:lpstr>PowerPoint Presentation</vt:lpstr>
      <vt:lpstr>  </vt:lpstr>
      <vt:lpstr>PowerPoint Presentation</vt:lpstr>
      <vt:lpstr>Results And Discussion: </vt:lpstr>
      <vt:lpstr>Asking Questions: Firstly we meet the  people who drive the electric vehicles, ^Is Electric vehicle is better than Petrol vehicle? ^What are the advantages and disadvantages of electric vehicle? ^Which one gives better Average /Liter? ^What is the difference between petrol car and electric car with respect to driving ? Finally , we encourage the people who drives the electric vehicles.  </vt:lpstr>
      <vt:lpstr>PowerPoint Presentation</vt:lpstr>
      <vt:lpstr>PowerPoint Presentation</vt:lpstr>
      <vt:lpstr>Sustainable Development: Affordable And Clean Energy</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Yogendra Neeladri</dc:creator>
  <cp:lastModifiedBy>Yogendra Neeladri</cp:lastModifiedBy>
  <cp:revision>3</cp:revision>
  <dcterms:created xsi:type="dcterms:W3CDTF">2022-11-05T13:33:59Z</dcterms:created>
  <dcterms:modified xsi:type="dcterms:W3CDTF">2022-11-08T16:42:23Z</dcterms:modified>
</cp:coreProperties>
</file>

<file path=docProps/thumbnail.jpeg>
</file>